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72" r:id="rId2"/>
    <p:sldId id="275" r:id="rId3"/>
    <p:sldId id="320" r:id="rId4"/>
    <p:sldId id="315" r:id="rId5"/>
    <p:sldId id="306" r:id="rId6"/>
    <p:sldId id="307" r:id="rId7"/>
    <p:sldId id="321" r:id="rId8"/>
    <p:sldId id="322" r:id="rId9"/>
    <p:sldId id="325" r:id="rId10"/>
    <p:sldId id="310" r:id="rId11"/>
    <p:sldId id="324" r:id="rId12"/>
    <p:sldId id="326" r:id="rId13"/>
    <p:sldId id="323" r:id="rId14"/>
    <p:sldId id="328" r:id="rId15"/>
    <p:sldId id="329" r:id="rId16"/>
    <p:sldId id="330" r:id="rId17"/>
    <p:sldId id="314" r:id="rId18"/>
    <p:sldId id="331" r:id="rId19"/>
    <p:sldId id="308" r:id="rId20"/>
    <p:sldId id="274" r:id="rId21"/>
    <p:sldId id="291" r:id="rId22"/>
    <p:sldId id="332"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Gabor" initials="LG" lastIdx="2" clrIdx="0">
    <p:extLst>
      <p:ext uri="{19B8F6BF-5375-455C-9EA6-DF929625EA0E}">
        <p15:presenceInfo xmlns:p15="http://schemas.microsoft.com/office/powerpoint/2012/main" userId="S::lgabor@call2recycle.org::85de7617-964e-45ee-a3a2-c22984b64f4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561"/>
    <a:srgbClr val="0D433E"/>
    <a:srgbClr val="417B26"/>
    <a:srgbClr val="0034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81595" autoAdjust="0"/>
  </p:normalViewPr>
  <p:slideViewPr>
    <p:cSldViewPr snapToGrid="0" snapToObjects="1" showGuides="1">
      <p:cViewPr varScale="1">
        <p:scale>
          <a:sx n="78" d="100"/>
          <a:sy n="78" d="100"/>
        </p:scale>
        <p:origin x="120" y="90"/>
      </p:cViewPr>
      <p:guideLst>
        <p:guide orient="horz"/>
        <p:guide pos="5759"/>
      </p:guideLst>
    </p:cSldViewPr>
  </p:slideViewPr>
  <p:outlineViewPr>
    <p:cViewPr>
      <p:scale>
        <a:sx n="33" d="100"/>
        <a:sy n="33" d="100"/>
      </p:scale>
      <p:origin x="0" y="-116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p:scale>
          <a:sx n="117" d="100"/>
          <a:sy n="117" d="100"/>
        </p:scale>
        <p:origin x="178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Bishop Johnston" userId="9f924335-c3c2-4c2f-89af-12028ee07ab9" providerId="ADAL" clId="{0A2DE8F6-0F0B-4889-A05B-9EC34AA73998}"/>
    <pc:docChg chg="modSld">
      <pc:chgData name="Fiona Bishop Johnston" userId="9f924335-c3c2-4c2f-89af-12028ee07ab9" providerId="ADAL" clId="{0A2DE8F6-0F0B-4889-A05B-9EC34AA73998}" dt="2019-06-13T15:35:19.071" v="0" actId="20577"/>
      <pc:docMkLst>
        <pc:docMk/>
      </pc:docMkLst>
      <pc:sldChg chg="modNotesTx">
        <pc:chgData name="Fiona Bishop Johnston" userId="9f924335-c3c2-4c2f-89af-12028ee07ab9" providerId="ADAL" clId="{0A2DE8F6-0F0B-4889-A05B-9EC34AA73998}" dt="2019-06-13T15:35:19.071" v="0" actId="20577"/>
        <pc:sldMkLst>
          <pc:docMk/>
          <pc:sldMk cId="2673917331" sldId="27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94B8EA7-E149-D843-990A-DC774F52E45C}" type="datetimeFigureOut">
              <a:rPr lang="en-US" smtClean="0">
                <a:latin typeface="Arial"/>
              </a:rPr>
              <a:t>6/12/2019</a:t>
            </a:fld>
            <a:endParaRPr lang="en-US" dirty="0">
              <a:latin typeface="Arial"/>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7CB25D8-4316-054C-8B43-9A73D75DA276}"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1814086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a:defRPr>
            </a:lvl1pPr>
          </a:lstStyle>
          <a:p>
            <a:fld id="{73BF3681-7A6A-D448-923C-94BA32065255}" type="datetimeFigureOut">
              <a:rPr lang="en-US" smtClean="0"/>
              <a:pPr/>
              <a:t>6/12/2019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a:defRPr>
            </a:lvl1pPr>
          </a:lstStyle>
          <a:p>
            <a:fld id="{461C566F-4EBA-564C-B458-4A1047B893E7}" type="slidenum">
              <a:rPr lang="en-US" smtClean="0"/>
              <a:pPr/>
              <a:t>‹#›</a:t>
            </a:fld>
            <a:endParaRPr lang="en-US" dirty="0"/>
          </a:p>
        </p:txBody>
      </p:sp>
    </p:spTree>
    <p:extLst>
      <p:ext uri="{BB962C8B-B14F-4D97-AF65-F5344CB8AC3E}">
        <p14:creationId xmlns:p14="http://schemas.microsoft.com/office/powerpoint/2010/main" val="38101633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461C566F-4EBA-564C-B458-4A1047B893E7}" type="slidenum">
              <a:rPr lang="en-US" smtClean="0"/>
              <a:pPr/>
              <a:t>1</a:t>
            </a:fld>
            <a:endParaRPr lang="en-US" dirty="0"/>
          </a:p>
        </p:txBody>
      </p:sp>
    </p:spTree>
    <p:extLst>
      <p:ext uri="{BB962C8B-B14F-4D97-AF65-F5344CB8AC3E}">
        <p14:creationId xmlns:p14="http://schemas.microsoft.com/office/powerpoint/2010/main" val="3460557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10</a:t>
            </a:fld>
            <a:endParaRPr lang="en-US" dirty="0"/>
          </a:p>
        </p:txBody>
      </p:sp>
    </p:spTree>
    <p:extLst>
      <p:ext uri="{BB962C8B-B14F-4D97-AF65-F5344CB8AC3E}">
        <p14:creationId xmlns:p14="http://schemas.microsoft.com/office/powerpoint/2010/main" val="2219263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11</a:t>
            </a:fld>
            <a:endParaRPr lang="en-US" dirty="0"/>
          </a:p>
        </p:txBody>
      </p:sp>
    </p:spTree>
    <p:extLst>
      <p:ext uri="{BB962C8B-B14F-4D97-AF65-F5344CB8AC3E}">
        <p14:creationId xmlns:p14="http://schemas.microsoft.com/office/powerpoint/2010/main" val="1113110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Arial"/>
              <a:ea typeface="+mn-ea"/>
              <a:cs typeface="+mn-cs"/>
            </a:endParaRPr>
          </a:p>
          <a:p>
            <a:endParaRPr lang="en-US" b="1"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12</a:t>
            </a:fld>
            <a:endParaRPr lang="en-US" dirty="0"/>
          </a:p>
        </p:txBody>
      </p:sp>
    </p:spTree>
    <p:extLst>
      <p:ext uri="{BB962C8B-B14F-4D97-AF65-F5344CB8AC3E}">
        <p14:creationId xmlns:p14="http://schemas.microsoft.com/office/powerpoint/2010/main" val="2127465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13</a:t>
            </a:fld>
            <a:endParaRPr lang="en-US" dirty="0"/>
          </a:p>
        </p:txBody>
      </p:sp>
    </p:spTree>
    <p:extLst>
      <p:ext uri="{BB962C8B-B14F-4D97-AF65-F5344CB8AC3E}">
        <p14:creationId xmlns:p14="http://schemas.microsoft.com/office/powerpoint/2010/main" val="19643406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Arial"/>
              <a:ea typeface="+mn-ea"/>
              <a:cs typeface="+mn-cs"/>
            </a:endParaRPr>
          </a:p>
          <a:p>
            <a:endParaRPr lang="en-US" b="1"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14</a:t>
            </a:fld>
            <a:endParaRPr lang="en-US" dirty="0"/>
          </a:p>
        </p:txBody>
      </p:sp>
    </p:spTree>
    <p:extLst>
      <p:ext uri="{BB962C8B-B14F-4D97-AF65-F5344CB8AC3E}">
        <p14:creationId xmlns:p14="http://schemas.microsoft.com/office/powerpoint/2010/main" val="2770547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15</a:t>
            </a:fld>
            <a:endParaRPr lang="en-US" dirty="0"/>
          </a:p>
        </p:txBody>
      </p:sp>
    </p:spTree>
    <p:extLst>
      <p:ext uri="{BB962C8B-B14F-4D97-AF65-F5344CB8AC3E}">
        <p14:creationId xmlns:p14="http://schemas.microsoft.com/office/powerpoint/2010/main" val="818953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mj-lt"/>
              <a:buNone/>
              <a:tabLst/>
              <a:defRPr/>
            </a:pPr>
            <a:endParaRPr lang="en-US" sz="1200" kern="1200" dirty="0">
              <a:solidFill>
                <a:schemeClr val="tx1"/>
              </a:solidFill>
              <a:effectLst/>
              <a:latin typeface="Arial"/>
              <a:ea typeface="+mn-ea"/>
              <a:cs typeface="+mn-cs"/>
            </a:endParaRPr>
          </a:p>
          <a:p>
            <a:endParaRPr lang="en-US" b="1"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16</a:t>
            </a:fld>
            <a:endParaRPr lang="en-US" dirty="0"/>
          </a:p>
        </p:txBody>
      </p:sp>
    </p:spTree>
    <p:extLst>
      <p:ext uri="{BB962C8B-B14F-4D97-AF65-F5344CB8AC3E}">
        <p14:creationId xmlns:p14="http://schemas.microsoft.com/office/powerpoint/2010/main" val="1277343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17</a:t>
            </a:fld>
            <a:endParaRPr lang="en-US" dirty="0"/>
          </a:p>
        </p:txBody>
      </p:sp>
    </p:spTree>
    <p:extLst>
      <p:ext uri="{BB962C8B-B14F-4D97-AF65-F5344CB8AC3E}">
        <p14:creationId xmlns:p14="http://schemas.microsoft.com/office/powerpoint/2010/main" val="3800533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18</a:t>
            </a:fld>
            <a:endParaRPr lang="en-US" dirty="0"/>
          </a:p>
        </p:txBody>
      </p:sp>
    </p:spTree>
    <p:extLst>
      <p:ext uri="{BB962C8B-B14F-4D97-AF65-F5344CB8AC3E}">
        <p14:creationId xmlns:p14="http://schemas.microsoft.com/office/powerpoint/2010/main" val="12011590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19</a:t>
            </a:fld>
            <a:endParaRPr lang="en-US" dirty="0"/>
          </a:p>
        </p:txBody>
      </p:sp>
    </p:spTree>
    <p:extLst>
      <p:ext uri="{BB962C8B-B14F-4D97-AF65-F5344CB8AC3E}">
        <p14:creationId xmlns:p14="http://schemas.microsoft.com/office/powerpoint/2010/main" val="95185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461C566F-4EBA-564C-B458-4A1047B893E7}" type="slidenum">
              <a:rPr lang="en-US" smtClean="0"/>
              <a:pPr/>
              <a:t>2</a:t>
            </a:fld>
            <a:endParaRPr lang="en-US" dirty="0"/>
          </a:p>
        </p:txBody>
      </p:sp>
    </p:spTree>
    <p:extLst>
      <p:ext uri="{BB962C8B-B14F-4D97-AF65-F5344CB8AC3E}">
        <p14:creationId xmlns:p14="http://schemas.microsoft.com/office/powerpoint/2010/main" val="584474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C566F-4EBA-564C-B458-4A1047B893E7}" type="slidenum">
              <a:rPr lang="en-US" smtClean="0"/>
              <a:pPr/>
              <a:t>20</a:t>
            </a:fld>
            <a:endParaRPr lang="en-US" dirty="0"/>
          </a:p>
        </p:txBody>
      </p:sp>
    </p:spTree>
    <p:extLst>
      <p:ext uri="{BB962C8B-B14F-4D97-AF65-F5344CB8AC3E}">
        <p14:creationId xmlns:p14="http://schemas.microsoft.com/office/powerpoint/2010/main" val="3745081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1C566F-4EBA-564C-B458-4A1047B893E7}" type="slidenum">
              <a:rPr lang="en-US" smtClean="0"/>
              <a:pPr/>
              <a:t>21</a:t>
            </a:fld>
            <a:endParaRPr lang="en-US" dirty="0"/>
          </a:p>
        </p:txBody>
      </p:sp>
    </p:spTree>
    <p:extLst>
      <p:ext uri="{BB962C8B-B14F-4D97-AF65-F5344CB8AC3E}">
        <p14:creationId xmlns:p14="http://schemas.microsoft.com/office/powerpoint/2010/main" val="3745081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3</a:t>
            </a:fld>
            <a:endParaRPr lang="en-US" dirty="0"/>
          </a:p>
        </p:txBody>
      </p:sp>
    </p:spTree>
    <p:extLst>
      <p:ext uri="{BB962C8B-B14F-4D97-AF65-F5344CB8AC3E}">
        <p14:creationId xmlns:p14="http://schemas.microsoft.com/office/powerpoint/2010/main" val="3242607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a:ea typeface="+mn-ea"/>
                <a:cs typeface="+mn-cs"/>
              </a:rPr>
              <a:t>Before we review regulation key considerations, we want to be clear that Call2Recycle supports the Ministry objectives of increasing waste diversion, recovering resources, increasing sustainability and improving environmental outcomes. We are committed to ensuring that all used consumer batteries in Ontario are collected and managed at their end-of-life in a safe and environmentally sound manner. We also support the benefits of an extended producer responsibility model and the associated circular economy.</a:t>
            </a:r>
            <a:endParaRPr lang="en-CA" sz="1200" kern="1200" dirty="0">
              <a:solidFill>
                <a:schemeClr val="tx1"/>
              </a:solidFill>
              <a:effectLst/>
              <a:latin typeface="Arial"/>
              <a:ea typeface="+mn-ea"/>
              <a:cs typeface="+mn-cs"/>
            </a:endParaRPr>
          </a:p>
          <a:p>
            <a:r>
              <a:rPr lang="en-US" sz="1200" kern="1200" dirty="0">
                <a:solidFill>
                  <a:schemeClr val="tx1"/>
                </a:solidFill>
                <a:effectLst/>
                <a:latin typeface="Arial"/>
                <a:ea typeface="+mn-ea"/>
                <a:cs typeface="+mn-cs"/>
              </a:rPr>
              <a:t> </a:t>
            </a:r>
          </a:p>
          <a:p>
            <a:r>
              <a:rPr lang="en-US" sz="1200" kern="1200" dirty="0">
                <a:solidFill>
                  <a:schemeClr val="tx1"/>
                </a:solidFill>
                <a:effectLst/>
                <a:latin typeface="Arial"/>
                <a:ea typeface="+mn-ea"/>
                <a:cs typeface="+mn-cs"/>
              </a:rPr>
              <a:t>With that said…</a:t>
            </a:r>
            <a:endParaRPr lang="en-CA" sz="1200" kern="1200" dirty="0">
              <a:solidFill>
                <a:schemeClr val="tx1"/>
              </a:solidFill>
              <a:effectLst/>
              <a:latin typeface="Arial"/>
              <a:ea typeface="+mn-ea"/>
              <a:cs typeface="+mn-cs"/>
            </a:endParaRPr>
          </a:p>
          <a:p>
            <a:r>
              <a:rPr lang="en-US" sz="1200" kern="1200" dirty="0">
                <a:solidFill>
                  <a:schemeClr val="tx1"/>
                </a:solidFill>
                <a:effectLst/>
                <a:latin typeface="Arial"/>
                <a:ea typeface="+mn-ea"/>
                <a:cs typeface="+mn-cs"/>
              </a:rPr>
              <a:t>The Ontario draft regulation for end-of-life battery management is complex and inconsistent with established regulations and business practices in other provinces. </a:t>
            </a:r>
          </a:p>
          <a:p>
            <a:r>
              <a:rPr lang="en-US" sz="1200" kern="1200" dirty="0">
                <a:solidFill>
                  <a:schemeClr val="tx1"/>
                </a:solidFill>
                <a:effectLst/>
                <a:latin typeface="Arial"/>
                <a:ea typeface="+mn-ea"/>
                <a:cs typeface="+mn-cs"/>
              </a:rPr>
              <a:t>We are concerned these regulations will lead to confusion for the consumer and significant expense for producers to manage and administer. </a:t>
            </a:r>
          </a:p>
          <a:p>
            <a:endParaRPr lang="en-US" sz="1200" kern="1200" dirty="0">
              <a:solidFill>
                <a:schemeClr val="tx1"/>
              </a:solidFill>
              <a:effectLst/>
              <a:latin typeface="Arial"/>
              <a:ea typeface="+mn-ea"/>
              <a:cs typeface="+mn-cs"/>
            </a:endParaRPr>
          </a:p>
          <a:p>
            <a:r>
              <a:rPr lang="en-US" sz="1200" kern="1200" dirty="0">
                <a:solidFill>
                  <a:schemeClr val="tx1"/>
                </a:solidFill>
                <a:effectLst/>
                <a:latin typeface="Arial"/>
                <a:ea typeface="+mn-ea"/>
                <a:cs typeface="+mn-cs"/>
              </a:rPr>
              <a:t>In the next two slides we’ll cover a topline overview of the standout considerations and will then go into detail on each one. </a:t>
            </a:r>
            <a:endParaRPr lang="en-CA" sz="1200" kern="1200" dirty="0">
              <a:solidFill>
                <a:schemeClr val="tx1"/>
              </a:solidFill>
              <a:effectLst/>
              <a:latin typeface="Arial"/>
              <a:ea typeface="+mn-ea"/>
              <a:cs typeface="+mn-cs"/>
            </a:endParaRPr>
          </a:p>
          <a:p>
            <a:endParaRPr lang="en-CA"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4</a:t>
            </a:fld>
            <a:endParaRPr lang="en-US" dirty="0"/>
          </a:p>
        </p:txBody>
      </p:sp>
    </p:spTree>
    <p:extLst>
      <p:ext uri="{BB962C8B-B14F-4D97-AF65-F5344CB8AC3E}">
        <p14:creationId xmlns:p14="http://schemas.microsoft.com/office/powerpoint/2010/main" val="1298057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5</a:t>
            </a:fld>
            <a:endParaRPr lang="en-US" dirty="0"/>
          </a:p>
        </p:txBody>
      </p:sp>
    </p:spTree>
    <p:extLst>
      <p:ext uri="{BB962C8B-B14F-4D97-AF65-F5344CB8AC3E}">
        <p14:creationId xmlns:p14="http://schemas.microsoft.com/office/powerpoint/2010/main" val="4106679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6</a:t>
            </a:fld>
            <a:endParaRPr lang="en-US" dirty="0"/>
          </a:p>
        </p:txBody>
      </p:sp>
    </p:spTree>
    <p:extLst>
      <p:ext uri="{BB962C8B-B14F-4D97-AF65-F5344CB8AC3E}">
        <p14:creationId xmlns:p14="http://schemas.microsoft.com/office/powerpoint/2010/main" val="2659204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7</a:t>
            </a:fld>
            <a:endParaRPr lang="en-US" dirty="0"/>
          </a:p>
        </p:txBody>
      </p:sp>
    </p:spTree>
    <p:extLst>
      <p:ext uri="{BB962C8B-B14F-4D97-AF65-F5344CB8AC3E}">
        <p14:creationId xmlns:p14="http://schemas.microsoft.com/office/powerpoint/2010/main" val="2279608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8</a:t>
            </a:fld>
            <a:endParaRPr lang="en-US" dirty="0"/>
          </a:p>
        </p:txBody>
      </p:sp>
    </p:spTree>
    <p:extLst>
      <p:ext uri="{BB962C8B-B14F-4D97-AF65-F5344CB8AC3E}">
        <p14:creationId xmlns:p14="http://schemas.microsoft.com/office/powerpoint/2010/main" val="2720287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61C566F-4EBA-564C-B458-4A1047B893E7}" type="slidenum">
              <a:rPr lang="en-US" smtClean="0"/>
              <a:pPr/>
              <a:t>9</a:t>
            </a:fld>
            <a:endParaRPr lang="en-US" dirty="0"/>
          </a:p>
        </p:txBody>
      </p:sp>
    </p:spTree>
    <p:extLst>
      <p:ext uri="{BB962C8B-B14F-4D97-AF65-F5344CB8AC3E}">
        <p14:creationId xmlns:p14="http://schemas.microsoft.com/office/powerpoint/2010/main" val="5845041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g"/><Relationship Id="rId1" Type="http://schemas.openxmlformats.org/officeDocument/2006/relationships/slideMaster" Target="../slideMasters/slideMaster1.xml"/><Relationship Id="rId5" Type="http://schemas.openxmlformats.org/officeDocument/2006/relationships/image" Target="../media/image6.emf"/><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g"/><Relationship Id="rId1" Type="http://schemas.openxmlformats.org/officeDocument/2006/relationships/slideMaster" Target="../slideMasters/slideMaster1.xml"/><Relationship Id="rId5" Type="http://schemas.openxmlformats.org/officeDocument/2006/relationships/image" Target="../media/image6.emf"/><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Option 2)">
    <p:bg>
      <p:bgRef idx="1001">
        <a:schemeClr val="bg1"/>
      </p:bgRef>
    </p:bg>
    <p:spTree>
      <p:nvGrpSpPr>
        <p:cNvPr id="1" name=""/>
        <p:cNvGrpSpPr/>
        <p:nvPr/>
      </p:nvGrpSpPr>
      <p:grpSpPr>
        <a:xfrm>
          <a:off x="0" y="0"/>
          <a:ext cx="0" cy="0"/>
          <a:chOff x="0" y="0"/>
          <a:chExt cx="0" cy="0"/>
        </a:xfrm>
      </p:grpSpPr>
      <p:pic>
        <p:nvPicPr>
          <p:cNvPr id="30" name="Picture 29" descr="Corporate-Title-Page-BG_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5299364" y="6523257"/>
            <a:ext cx="3642072" cy="230832"/>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900" b="0" i="0" dirty="0">
                <a:solidFill>
                  <a:schemeClr val="bg1"/>
                </a:solidFill>
                <a:latin typeface="Arial"/>
                <a:cs typeface="Arial"/>
              </a:rPr>
              <a:t>©2019 Call2Recycle Canada,</a:t>
            </a:r>
            <a:r>
              <a:rPr lang="en-US" sz="900" b="0" i="0" baseline="0" dirty="0">
                <a:solidFill>
                  <a:schemeClr val="bg1"/>
                </a:solidFill>
                <a:latin typeface="Arial"/>
                <a:cs typeface="Arial"/>
              </a:rPr>
              <a:t> Inc</a:t>
            </a:r>
            <a:r>
              <a:rPr lang="en-US" sz="900" b="0" i="0" dirty="0">
                <a:solidFill>
                  <a:schemeClr val="bg1"/>
                </a:solidFill>
                <a:latin typeface="Arial"/>
                <a:cs typeface="Arial"/>
              </a:rPr>
              <a:t>.</a:t>
            </a:r>
            <a:r>
              <a:rPr lang="en-US" sz="900" b="0" i="0" baseline="0" dirty="0">
                <a:solidFill>
                  <a:schemeClr val="bg1"/>
                </a:solidFill>
                <a:latin typeface="Arial"/>
                <a:cs typeface="Arial"/>
              </a:rPr>
              <a:t>  </a:t>
            </a:r>
            <a:r>
              <a:rPr lang="en-US" sz="900" b="0" i="0" kern="1200" dirty="0">
                <a:solidFill>
                  <a:schemeClr val="bg1"/>
                </a:solidFill>
                <a:latin typeface="Arial"/>
                <a:ea typeface="+mn-ea"/>
                <a:cs typeface="Arial"/>
              </a:rPr>
              <a:t>All rights reserved.</a:t>
            </a:r>
            <a:endParaRPr lang="en-US" sz="900" b="0" i="0" dirty="0">
              <a:solidFill>
                <a:schemeClr val="bg1"/>
              </a:solidFill>
              <a:latin typeface="Arial"/>
              <a:cs typeface="Arial"/>
            </a:endParaRPr>
          </a:p>
        </p:txBody>
      </p:sp>
      <p:sp>
        <p:nvSpPr>
          <p:cNvPr id="10" name="TextBox 9"/>
          <p:cNvSpPr txBox="1"/>
          <p:nvPr userDrawn="1"/>
        </p:nvSpPr>
        <p:spPr>
          <a:xfrm>
            <a:off x="542636" y="6430897"/>
            <a:ext cx="1789546" cy="338554"/>
          </a:xfrm>
          <a:prstGeom prst="rect">
            <a:avLst/>
          </a:prstGeom>
          <a:noFill/>
        </p:spPr>
        <p:txBody>
          <a:bodyPr wrap="square" rtlCol="0">
            <a:spAutoFit/>
          </a:bodyPr>
          <a:lstStyle/>
          <a:p>
            <a:r>
              <a:rPr lang="en-US" sz="1600" dirty="0">
                <a:solidFill>
                  <a:schemeClr val="bg1"/>
                </a:solidFill>
                <a:latin typeface="Arial"/>
                <a:cs typeface="Arial"/>
              </a:rPr>
              <a:t>call2recycle.ca</a:t>
            </a:r>
          </a:p>
        </p:txBody>
      </p:sp>
      <p:sp>
        <p:nvSpPr>
          <p:cNvPr id="11" name="Title 1"/>
          <p:cNvSpPr>
            <a:spLocks noGrp="1"/>
          </p:cNvSpPr>
          <p:nvPr>
            <p:ph type="title" hasCustomPrompt="1"/>
          </p:nvPr>
        </p:nvSpPr>
        <p:spPr>
          <a:xfrm>
            <a:off x="685800" y="2193636"/>
            <a:ext cx="7772400" cy="2182091"/>
          </a:xfrm>
          <a:prstGeom prst="rect">
            <a:avLst/>
          </a:prstGeom>
          <a:ln>
            <a:solidFill>
              <a:schemeClr val="bg1">
                <a:alpha val="0"/>
              </a:schemeClr>
            </a:solidFill>
          </a:ln>
        </p:spPr>
        <p:txBody>
          <a:bodyPr anchor="t"/>
          <a:lstStyle>
            <a:lvl1pPr algn="ctr">
              <a:lnSpc>
                <a:spcPct val="110000"/>
              </a:lnSpc>
              <a:defRPr sz="3500" b="1" cap="all" baseline="0">
                <a:solidFill>
                  <a:srgbClr val="FFFFFF"/>
                </a:solidFill>
                <a:latin typeface="Arial"/>
                <a:cs typeface="Arial"/>
              </a:defRPr>
            </a:lvl1pPr>
          </a:lstStyle>
          <a:p>
            <a:r>
              <a:rPr lang="en-US" dirty="0"/>
              <a:t>Title goes here</a:t>
            </a:r>
          </a:p>
        </p:txBody>
      </p:sp>
      <p:pic>
        <p:nvPicPr>
          <p:cNvPr id="22" name="Picture 21" descr="Corporate-Internal-Page_Head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35070"/>
            <a:ext cx="9144000" cy="96520"/>
          </a:xfrm>
          <a:prstGeom prst="rect">
            <a:avLst/>
          </a:prstGeom>
        </p:spPr>
      </p:pic>
      <p:pic>
        <p:nvPicPr>
          <p:cNvPr id="8" name="Picture 7" descr="2016 Call2Recycle Canada Inc Logo_CMYK_With Tag.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0272" y="328262"/>
            <a:ext cx="4595091" cy="1241917"/>
          </a:xfrm>
          <a:prstGeom prst="rect">
            <a:avLst/>
          </a:prstGeom>
        </p:spPr>
      </p:pic>
    </p:spTree>
    <p:extLst>
      <p:ext uri="{BB962C8B-B14F-4D97-AF65-F5344CB8AC3E}">
        <p14:creationId xmlns:p14="http://schemas.microsoft.com/office/powerpoint/2010/main" val="40212534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 Single Presenter">
    <p:bg>
      <p:bgRef idx="1001">
        <a:schemeClr val="bg1"/>
      </p:bgRef>
    </p:bg>
    <p:spTree>
      <p:nvGrpSpPr>
        <p:cNvPr id="1" name=""/>
        <p:cNvGrpSpPr/>
        <p:nvPr/>
      </p:nvGrpSpPr>
      <p:grpSpPr>
        <a:xfrm>
          <a:off x="0" y="0"/>
          <a:ext cx="0" cy="0"/>
          <a:chOff x="0" y="0"/>
          <a:chExt cx="0" cy="0"/>
        </a:xfrm>
      </p:grpSpPr>
      <p:pic>
        <p:nvPicPr>
          <p:cNvPr id="19" name="Picture 18" descr="Corporate-Title-Page-BG_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title" hasCustomPrompt="1"/>
          </p:nvPr>
        </p:nvSpPr>
        <p:spPr>
          <a:xfrm>
            <a:off x="2748973" y="3648322"/>
            <a:ext cx="3646055" cy="2840300"/>
          </a:xfrm>
          <a:prstGeom prst="rect">
            <a:avLst/>
          </a:prstGeom>
          <a:ln>
            <a:solidFill>
              <a:schemeClr val="bg1">
                <a:alpha val="0"/>
              </a:schemeClr>
            </a:solidFill>
          </a:ln>
        </p:spPr>
        <p:txBody>
          <a:bodyPr anchor="t"/>
          <a:lstStyle>
            <a:lvl1pPr algn="l">
              <a:lnSpc>
                <a:spcPct val="110000"/>
              </a:lnSpc>
              <a:defRPr sz="1800" b="1" cap="none" baseline="0">
                <a:ln>
                  <a:noFill/>
                </a:ln>
                <a:solidFill>
                  <a:srgbClr val="FFFFFF"/>
                </a:solidFill>
                <a:latin typeface="Arial"/>
                <a:cs typeface="Arial"/>
              </a:defRPr>
            </a:lvl1pPr>
          </a:lstStyle>
          <a:p>
            <a:r>
              <a:rPr lang="en-US" dirty="0"/>
              <a:t>Presenter (1) name</a:t>
            </a:r>
            <a:br>
              <a:rPr lang="en-US" dirty="0"/>
            </a:br>
            <a:r>
              <a:rPr lang="en-US" b="0" dirty="0"/>
              <a:t>Position in organization</a:t>
            </a:r>
            <a:br>
              <a:rPr lang="en-US" b="0" dirty="0"/>
            </a:br>
            <a:r>
              <a:rPr lang="en-US" b="0" dirty="0" err="1"/>
              <a:t>email@email.com</a:t>
            </a:r>
            <a:br>
              <a:rPr lang="en-US" b="0" dirty="0"/>
            </a:br>
            <a:br>
              <a:rPr lang="en-US" b="0" dirty="0"/>
            </a:br>
            <a:r>
              <a:rPr lang="en-US" b="0" dirty="0"/>
              <a:t>Corporate headquarters:</a:t>
            </a:r>
            <a:br>
              <a:rPr lang="en-US" b="0" dirty="0"/>
            </a:br>
            <a:r>
              <a:rPr lang="en-US" b="0" dirty="0"/>
              <a:t>5140 </a:t>
            </a:r>
            <a:r>
              <a:rPr lang="en-US" b="0" dirty="0" err="1"/>
              <a:t>Yonge</a:t>
            </a:r>
            <a:r>
              <a:rPr lang="en-US" b="0" dirty="0"/>
              <a:t> St., Suite 1570</a:t>
            </a:r>
            <a:br>
              <a:rPr lang="en-US" b="0" dirty="0"/>
            </a:br>
            <a:r>
              <a:rPr lang="en-US" b="0" dirty="0"/>
              <a:t>Toronto, ON M2N 6L7</a:t>
            </a:r>
            <a:br>
              <a:rPr lang="en-US" b="0" dirty="0"/>
            </a:br>
            <a:br>
              <a:rPr lang="en-US" b="0" dirty="0"/>
            </a:br>
            <a:endParaRPr lang="en-US" dirty="0"/>
          </a:p>
        </p:txBody>
      </p:sp>
      <p:pic>
        <p:nvPicPr>
          <p:cNvPr id="3" name="Picture 2" descr="thank you.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74848" y="1792998"/>
            <a:ext cx="3194304" cy="1682496"/>
          </a:xfrm>
          <a:prstGeom prst="rect">
            <a:avLst/>
          </a:prstGeom>
        </p:spPr>
      </p:pic>
      <p:pic>
        <p:nvPicPr>
          <p:cNvPr id="17" name="Picture 16" descr="Corporate-Internal-Page_Heade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235070"/>
            <a:ext cx="9144000" cy="96520"/>
          </a:xfrm>
          <a:prstGeom prst="rect">
            <a:avLst/>
          </a:prstGeom>
        </p:spPr>
      </p:pic>
      <p:sp>
        <p:nvSpPr>
          <p:cNvPr id="9" name="TextBox 8"/>
          <p:cNvSpPr txBox="1"/>
          <p:nvPr userDrawn="1"/>
        </p:nvSpPr>
        <p:spPr>
          <a:xfrm>
            <a:off x="5715000" y="6523257"/>
            <a:ext cx="3226436" cy="230832"/>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900" b="0" i="0" dirty="0">
                <a:solidFill>
                  <a:schemeClr val="bg1"/>
                </a:solidFill>
                <a:latin typeface="Arial"/>
                <a:cs typeface="Arial"/>
              </a:rPr>
              <a:t>©2018 Call2Recycle Canada,</a:t>
            </a:r>
            <a:r>
              <a:rPr lang="en-US" sz="900" b="0" i="0" baseline="0" dirty="0">
                <a:solidFill>
                  <a:schemeClr val="bg1"/>
                </a:solidFill>
                <a:latin typeface="Arial"/>
                <a:cs typeface="Arial"/>
              </a:rPr>
              <a:t> Inc</a:t>
            </a:r>
            <a:r>
              <a:rPr lang="en-US" sz="900" b="0" i="0" dirty="0">
                <a:solidFill>
                  <a:schemeClr val="bg1"/>
                </a:solidFill>
                <a:latin typeface="Arial"/>
                <a:cs typeface="Arial"/>
              </a:rPr>
              <a:t>.</a:t>
            </a:r>
            <a:r>
              <a:rPr lang="en-US" sz="900" b="0" i="0" baseline="0" dirty="0">
                <a:solidFill>
                  <a:schemeClr val="bg1"/>
                </a:solidFill>
                <a:latin typeface="Arial"/>
                <a:cs typeface="Arial"/>
              </a:rPr>
              <a:t>  </a:t>
            </a:r>
            <a:r>
              <a:rPr lang="en-US" sz="900" b="0" i="0" kern="1200" dirty="0">
                <a:solidFill>
                  <a:schemeClr val="bg1"/>
                </a:solidFill>
                <a:latin typeface="Arial"/>
                <a:ea typeface="+mn-ea"/>
                <a:cs typeface="Arial"/>
              </a:rPr>
              <a:t>All rights reserved.</a:t>
            </a:r>
            <a:endParaRPr lang="en-US" sz="900" b="0" i="0" dirty="0">
              <a:solidFill>
                <a:schemeClr val="bg1"/>
              </a:solidFill>
              <a:latin typeface="Arial"/>
              <a:cs typeface="Arial"/>
            </a:endParaRPr>
          </a:p>
        </p:txBody>
      </p:sp>
      <p:sp>
        <p:nvSpPr>
          <p:cNvPr id="11" name="TextBox 10"/>
          <p:cNvSpPr txBox="1"/>
          <p:nvPr userDrawn="1"/>
        </p:nvSpPr>
        <p:spPr>
          <a:xfrm>
            <a:off x="427186" y="6465532"/>
            <a:ext cx="1789546" cy="307777"/>
          </a:xfrm>
          <a:prstGeom prst="rect">
            <a:avLst/>
          </a:prstGeom>
          <a:noFill/>
        </p:spPr>
        <p:txBody>
          <a:bodyPr wrap="square" rtlCol="0">
            <a:spAutoFit/>
          </a:bodyPr>
          <a:lstStyle/>
          <a:p>
            <a:r>
              <a:rPr lang="en-US" sz="1400" dirty="0">
                <a:solidFill>
                  <a:schemeClr val="bg1"/>
                </a:solidFill>
                <a:latin typeface="Arial"/>
                <a:cs typeface="Arial"/>
              </a:rPr>
              <a:t>call2recycle.ca</a:t>
            </a:r>
          </a:p>
        </p:txBody>
      </p:sp>
      <p:pic>
        <p:nvPicPr>
          <p:cNvPr id="10" name="Picture 9" descr="2016 Call2Recycle Canada Inc Logo_CMYK_With Tag.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0272" y="328262"/>
            <a:ext cx="4595091" cy="1241917"/>
          </a:xfrm>
          <a:prstGeom prst="rect">
            <a:avLst/>
          </a:prstGeom>
        </p:spPr>
      </p:pic>
    </p:spTree>
    <p:extLst>
      <p:ext uri="{BB962C8B-B14F-4D97-AF65-F5344CB8AC3E}">
        <p14:creationId xmlns:p14="http://schemas.microsoft.com/office/powerpoint/2010/main" val="365323134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Slide – Two Presenters">
    <p:bg>
      <p:bgRef idx="1001">
        <a:schemeClr val="bg1"/>
      </p:bgRef>
    </p:bg>
    <p:spTree>
      <p:nvGrpSpPr>
        <p:cNvPr id="1" name=""/>
        <p:cNvGrpSpPr/>
        <p:nvPr/>
      </p:nvGrpSpPr>
      <p:grpSpPr>
        <a:xfrm>
          <a:off x="0" y="0"/>
          <a:ext cx="0" cy="0"/>
          <a:chOff x="0" y="0"/>
          <a:chExt cx="0" cy="0"/>
        </a:xfrm>
      </p:grpSpPr>
      <p:pic>
        <p:nvPicPr>
          <p:cNvPr id="30" name="Picture 29" descr="Corporate-Title-Page-BG_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userDrawn="1"/>
        </p:nvSpPr>
        <p:spPr>
          <a:xfrm>
            <a:off x="5715000" y="6523257"/>
            <a:ext cx="3226436" cy="230832"/>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900" b="0" i="0" dirty="0">
                <a:solidFill>
                  <a:schemeClr val="bg1"/>
                </a:solidFill>
                <a:latin typeface="Arial"/>
                <a:cs typeface="Arial"/>
              </a:rPr>
              <a:t>©2019 Call2Recycle Canada,</a:t>
            </a:r>
            <a:r>
              <a:rPr lang="en-US" sz="900" b="0" i="0" baseline="0" dirty="0">
                <a:solidFill>
                  <a:schemeClr val="bg1"/>
                </a:solidFill>
                <a:latin typeface="Arial"/>
                <a:cs typeface="Arial"/>
              </a:rPr>
              <a:t> Inc</a:t>
            </a:r>
            <a:r>
              <a:rPr lang="en-US" sz="900" b="0" i="0" dirty="0">
                <a:solidFill>
                  <a:schemeClr val="bg1"/>
                </a:solidFill>
                <a:latin typeface="Arial"/>
                <a:cs typeface="Arial"/>
              </a:rPr>
              <a:t>.</a:t>
            </a:r>
            <a:r>
              <a:rPr lang="en-US" sz="900" b="0" i="0" baseline="0" dirty="0">
                <a:solidFill>
                  <a:schemeClr val="bg1"/>
                </a:solidFill>
                <a:latin typeface="Arial"/>
                <a:cs typeface="Arial"/>
              </a:rPr>
              <a:t>  </a:t>
            </a:r>
            <a:r>
              <a:rPr lang="en-US" sz="900" b="0" i="0" kern="1200" dirty="0">
                <a:solidFill>
                  <a:schemeClr val="bg1"/>
                </a:solidFill>
                <a:latin typeface="Arial"/>
                <a:ea typeface="+mn-ea"/>
                <a:cs typeface="Arial"/>
              </a:rPr>
              <a:t>All rights reserved.</a:t>
            </a:r>
            <a:endParaRPr lang="en-US" sz="900" b="0" i="0" dirty="0">
              <a:solidFill>
                <a:schemeClr val="bg1"/>
              </a:solidFill>
              <a:latin typeface="Arial"/>
              <a:cs typeface="Arial"/>
            </a:endParaRPr>
          </a:p>
        </p:txBody>
      </p:sp>
      <p:sp>
        <p:nvSpPr>
          <p:cNvPr id="7" name="Title 1"/>
          <p:cNvSpPr>
            <a:spLocks noGrp="1"/>
          </p:cNvSpPr>
          <p:nvPr>
            <p:ph type="title" hasCustomPrompt="1"/>
          </p:nvPr>
        </p:nvSpPr>
        <p:spPr>
          <a:xfrm>
            <a:off x="507999" y="3741064"/>
            <a:ext cx="8128002" cy="2770566"/>
          </a:xfrm>
          <a:prstGeom prst="rect">
            <a:avLst/>
          </a:prstGeom>
          <a:ln>
            <a:solidFill>
              <a:schemeClr val="bg1">
                <a:alpha val="0"/>
              </a:schemeClr>
            </a:solidFill>
          </a:ln>
        </p:spPr>
        <p:txBody>
          <a:bodyPr numCol="2" spcCol="731520" anchor="t"/>
          <a:lstStyle>
            <a:lvl1pPr algn="l">
              <a:lnSpc>
                <a:spcPct val="110000"/>
              </a:lnSpc>
              <a:defRPr sz="1800" b="1" cap="none" baseline="0">
                <a:ln>
                  <a:noFill/>
                </a:ln>
                <a:solidFill>
                  <a:srgbClr val="FFFFFF"/>
                </a:solidFill>
                <a:latin typeface="Arial"/>
                <a:cs typeface="Arial"/>
              </a:defRPr>
            </a:lvl1pPr>
          </a:lstStyle>
          <a:p>
            <a:r>
              <a:rPr lang="en-US" dirty="0"/>
              <a:t>PRESENTER (1) NAME</a:t>
            </a:r>
            <a:br>
              <a:rPr lang="en-US" dirty="0"/>
            </a:br>
            <a:r>
              <a:rPr lang="en-US" b="0" dirty="0"/>
              <a:t>Position in organization</a:t>
            </a:r>
            <a:br>
              <a:rPr lang="en-US" b="0" dirty="0"/>
            </a:br>
            <a:r>
              <a:rPr lang="en-US" b="0" dirty="0" err="1"/>
              <a:t>email@email.com</a:t>
            </a:r>
            <a:br>
              <a:rPr lang="en-US" b="0" dirty="0"/>
            </a:br>
            <a:r>
              <a:rPr lang="en-US" b="0" dirty="0"/>
              <a:t> </a:t>
            </a:r>
            <a:br>
              <a:rPr lang="en-US" b="0" dirty="0"/>
            </a:br>
            <a:r>
              <a:rPr lang="en-US" b="0" dirty="0"/>
              <a:t>Corporate headquarters:</a:t>
            </a:r>
            <a:br>
              <a:rPr lang="en-US" b="0" dirty="0"/>
            </a:br>
            <a:r>
              <a:rPr lang="en-US" b="0" dirty="0"/>
              <a:t>5140 </a:t>
            </a:r>
            <a:r>
              <a:rPr lang="en-US" b="0" dirty="0" err="1"/>
              <a:t>Yonge</a:t>
            </a:r>
            <a:r>
              <a:rPr lang="en-US" b="0" dirty="0"/>
              <a:t> St., Suite 1570</a:t>
            </a:r>
            <a:br>
              <a:rPr lang="en-US" b="0" dirty="0"/>
            </a:br>
            <a:r>
              <a:rPr lang="en-US" b="0" dirty="0"/>
              <a:t>Toronto, ON M2N 6L7</a:t>
            </a:r>
            <a:br>
              <a:rPr lang="en-US" b="0" dirty="0"/>
            </a:br>
            <a:br>
              <a:rPr lang="en-US" b="0" dirty="0"/>
            </a:br>
            <a:br>
              <a:rPr lang="en-US" b="0" dirty="0"/>
            </a:br>
            <a:r>
              <a:rPr lang="en-US" dirty="0"/>
              <a:t>PRESENTER (2) NAME</a:t>
            </a:r>
            <a:br>
              <a:rPr lang="en-US" dirty="0"/>
            </a:br>
            <a:r>
              <a:rPr lang="en-US" b="0" dirty="0"/>
              <a:t>Position in organization</a:t>
            </a:r>
            <a:br>
              <a:rPr lang="en-US" b="0" dirty="0"/>
            </a:br>
            <a:r>
              <a:rPr lang="en-US" b="0" dirty="0" err="1"/>
              <a:t>email@email.com</a:t>
            </a:r>
            <a:br>
              <a:rPr lang="en-US" b="0" dirty="0"/>
            </a:br>
            <a:br>
              <a:rPr lang="en-US" b="0" dirty="0"/>
            </a:br>
            <a:r>
              <a:rPr lang="en-US" b="0" dirty="0"/>
              <a:t>Corporate headquarters:</a:t>
            </a:r>
            <a:br>
              <a:rPr lang="en-US" b="0" dirty="0"/>
            </a:br>
            <a:r>
              <a:rPr lang="en-US" b="0" dirty="0"/>
              <a:t>5140 </a:t>
            </a:r>
            <a:r>
              <a:rPr lang="en-US" b="0" dirty="0" err="1"/>
              <a:t>Yonge</a:t>
            </a:r>
            <a:r>
              <a:rPr lang="en-US" b="0" dirty="0"/>
              <a:t> St., Suite 1570</a:t>
            </a:r>
            <a:br>
              <a:rPr lang="en-US" b="0" dirty="0"/>
            </a:br>
            <a:r>
              <a:rPr lang="en-US" b="0" dirty="0"/>
              <a:t>Toronto, ON M2N 6L7</a:t>
            </a:r>
            <a:br>
              <a:rPr lang="en-US" b="0" dirty="0"/>
            </a:br>
            <a:br>
              <a:rPr lang="en-US" b="0" dirty="0"/>
            </a:br>
            <a:endParaRPr lang="en-US" dirty="0"/>
          </a:p>
        </p:txBody>
      </p:sp>
      <p:pic>
        <p:nvPicPr>
          <p:cNvPr id="3" name="Picture 2" descr="thank you.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74848" y="1792998"/>
            <a:ext cx="3194304" cy="1682496"/>
          </a:xfrm>
          <a:prstGeom prst="rect">
            <a:avLst/>
          </a:prstGeom>
        </p:spPr>
      </p:pic>
      <p:sp>
        <p:nvSpPr>
          <p:cNvPr id="9" name="TextBox 8"/>
          <p:cNvSpPr txBox="1"/>
          <p:nvPr userDrawn="1"/>
        </p:nvSpPr>
        <p:spPr>
          <a:xfrm>
            <a:off x="8566727" y="1858818"/>
            <a:ext cx="184666" cy="369332"/>
          </a:xfrm>
          <a:prstGeom prst="rect">
            <a:avLst/>
          </a:prstGeom>
          <a:ln>
            <a:solidFill>
              <a:schemeClr val="bg1">
                <a:alpha val="0"/>
              </a:schemeClr>
            </a:solidFill>
          </a:ln>
        </p:spPr>
        <p:txBody>
          <a:bodyPr wrap="none" rtlCol="0" anchor="t">
            <a:spAutoFit/>
          </a:bodyPr>
          <a:lstStyle/>
          <a:p>
            <a:endParaRPr lang="en-US" dirty="0">
              <a:latin typeface="Arial"/>
            </a:endParaRPr>
          </a:p>
        </p:txBody>
      </p:sp>
      <p:pic>
        <p:nvPicPr>
          <p:cNvPr id="29" name="Picture 28" descr="Corporate-Internal-Page_Heade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235070"/>
            <a:ext cx="9144000" cy="96520"/>
          </a:xfrm>
          <a:prstGeom prst="rect">
            <a:avLst/>
          </a:prstGeom>
        </p:spPr>
      </p:pic>
      <p:sp>
        <p:nvSpPr>
          <p:cNvPr id="12" name="TextBox 11"/>
          <p:cNvSpPr txBox="1"/>
          <p:nvPr userDrawn="1"/>
        </p:nvSpPr>
        <p:spPr>
          <a:xfrm>
            <a:off x="427186" y="6465532"/>
            <a:ext cx="1789546" cy="307777"/>
          </a:xfrm>
          <a:prstGeom prst="rect">
            <a:avLst/>
          </a:prstGeom>
          <a:noFill/>
        </p:spPr>
        <p:txBody>
          <a:bodyPr wrap="square" rtlCol="0">
            <a:spAutoFit/>
          </a:bodyPr>
          <a:lstStyle/>
          <a:p>
            <a:r>
              <a:rPr lang="en-US" sz="1400" dirty="0">
                <a:solidFill>
                  <a:schemeClr val="bg1"/>
                </a:solidFill>
                <a:latin typeface="Arial"/>
                <a:cs typeface="Arial"/>
              </a:rPr>
              <a:t>call2recycle.ca</a:t>
            </a:r>
          </a:p>
        </p:txBody>
      </p:sp>
      <p:pic>
        <p:nvPicPr>
          <p:cNvPr id="10" name="Picture 9" descr="2016 Call2Recycle Canada Inc Logo_CMYK_With Tag.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0272" y="328262"/>
            <a:ext cx="4595091" cy="1241917"/>
          </a:xfrm>
          <a:prstGeom prst="rect">
            <a:avLst/>
          </a:prstGeom>
        </p:spPr>
      </p:pic>
    </p:spTree>
    <p:extLst>
      <p:ext uri="{BB962C8B-B14F-4D97-AF65-F5344CB8AC3E}">
        <p14:creationId xmlns:p14="http://schemas.microsoft.com/office/powerpoint/2010/main" val="267030543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NAL – Blank Customiz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A1FC5-C74F-40E7-AD7A-9B9382E4D2B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CA"/>
          </a:p>
        </p:txBody>
      </p:sp>
    </p:spTree>
    <p:extLst>
      <p:ext uri="{BB962C8B-B14F-4D97-AF65-F5344CB8AC3E}">
        <p14:creationId xmlns:p14="http://schemas.microsoft.com/office/powerpoint/2010/main" val="729819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INTERNAL - Heading With Bulleted List">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57187" y="1639888"/>
            <a:ext cx="8186737" cy="4548187"/>
          </a:xfrm>
          <a:prstGeom prst="rect">
            <a:avLst/>
          </a:prstGeom>
        </p:spPr>
        <p:txBody>
          <a:bodyPr vert="horz"/>
          <a:lstStyle>
            <a:lvl1pPr marL="457200" indent="-457200">
              <a:lnSpc>
                <a:spcPct val="120000"/>
              </a:lnSpc>
              <a:buFont typeface="+mj-lt"/>
              <a:buAutoNum type="arabicPeriod"/>
              <a:defRPr sz="2000" b="0" i="0">
                <a:solidFill>
                  <a:schemeClr val="tx1">
                    <a:lumMod val="75000"/>
                    <a:lumOff val="25000"/>
                  </a:schemeClr>
                </a:solidFill>
                <a:latin typeface="Arial"/>
                <a:cs typeface="Arial"/>
              </a:defRPr>
            </a:lvl1pPr>
            <a:lvl2pPr>
              <a:defRPr b="0" i="0">
                <a:solidFill>
                  <a:schemeClr val="tx1">
                    <a:lumMod val="75000"/>
                    <a:lumOff val="25000"/>
                  </a:schemeClr>
                </a:solidFill>
                <a:latin typeface="55 Helvetica Roman"/>
                <a:cs typeface="55 Helvetica Roman"/>
              </a:defRPr>
            </a:lvl2pPr>
            <a:lvl3pPr>
              <a:defRPr b="0" i="0">
                <a:solidFill>
                  <a:schemeClr val="tx1">
                    <a:lumMod val="75000"/>
                    <a:lumOff val="25000"/>
                  </a:schemeClr>
                </a:solidFill>
                <a:latin typeface="55 Helvetica Roman"/>
                <a:cs typeface="55 Helvetica Roman"/>
              </a:defRPr>
            </a:lvl3pPr>
            <a:lvl4pPr>
              <a:defRPr b="0" i="0">
                <a:solidFill>
                  <a:schemeClr val="tx1">
                    <a:lumMod val="75000"/>
                    <a:lumOff val="25000"/>
                  </a:schemeClr>
                </a:solidFill>
                <a:latin typeface="55 Helvetica Roman"/>
                <a:cs typeface="55 Helvetica Roman"/>
              </a:defRPr>
            </a:lvl4pPr>
            <a:lvl5pPr>
              <a:defRPr b="0" i="0">
                <a:solidFill>
                  <a:schemeClr val="tx1">
                    <a:lumMod val="75000"/>
                    <a:lumOff val="25000"/>
                  </a:schemeClr>
                </a:solidFill>
                <a:latin typeface="55 Helvetica Roman"/>
                <a:cs typeface="55 Helvetica Roman"/>
              </a:defRPr>
            </a:lvl5pPr>
          </a:lstStyle>
          <a:p>
            <a:pPr lvl="0"/>
            <a:r>
              <a:rPr lang="en-US" dirty="0" err="1"/>
              <a:t>Sed</a:t>
            </a:r>
            <a:r>
              <a:rPr lang="en-US" dirty="0"/>
              <a:t>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voluptatem</a:t>
            </a:r>
            <a:r>
              <a:rPr lang="en-US" dirty="0"/>
              <a:t> </a:t>
            </a:r>
            <a:r>
              <a:rPr lang="en-US" dirty="0" err="1"/>
              <a:t>accusantium</a:t>
            </a:r>
            <a:r>
              <a:rPr lang="en-US" dirty="0"/>
              <a:t> </a:t>
            </a:r>
            <a:r>
              <a:rPr lang="en-US" dirty="0" err="1"/>
              <a:t>doloremque</a:t>
            </a:r>
            <a:r>
              <a:rPr lang="en-US" dirty="0"/>
              <a:t> </a:t>
            </a:r>
            <a:r>
              <a:rPr lang="en-US" dirty="0" err="1"/>
              <a:t>laudantium</a:t>
            </a:r>
            <a:r>
              <a:rPr lang="en-US" dirty="0"/>
              <a:t>, </a:t>
            </a:r>
            <a:r>
              <a:rPr lang="en-US" dirty="0" err="1"/>
              <a:t>totam</a:t>
            </a:r>
            <a:r>
              <a:rPr lang="en-US" dirty="0"/>
              <a:t> rem </a:t>
            </a:r>
            <a:r>
              <a:rPr lang="en-US" dirty="0" err="1"/>
              <a:t>aperiam</a:t>
            </a:r>
            <a:r>
              <a:rPr lang="en-US" dirty="0"/>
              <a:t>, </a:t>
            </a:r>
            <a:r>
              <a:rPr lang="en-US" dirty="0" err="1"/>
              <a:t>eaque</a:t>
            </a:r>
            <a:endParaRPr lang="en-US" dirty="0"/>
          </a:p>
          <a:p>
            <a:pPr lvl="0"/>
            <a:r>
              <a:rPr lang="en-US" dirty="0" err="1"/>
              <a:t>Ipsa</a:t>
            </a:r>
            <a:r>
              <a:rPr lang="en-US" dirty="0"/>
              <a:t> quae </a:t>
            </a:r>
            <a:r>
              <a:rPr lang="en-US" dirty="0" err="1"/>
              <a:t>ab</a:t>
            </a:r>
            <a:r>
              <a:rPr lang="en-US" dirty="0"/>
              <a:t>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 dicta </a:t>
            </a:r>
            <a:r>
              <a:rPr lang="en-US" dirty="0" err="1"/>
              <a:t>sunt</a:t>
            </a:r>
            <a:r>
              <a:rPr lang="en-US" dirty="0"/>
              <a:t> </a:t>
            </a:r>
            <a:r>
              <a:rPr lang="en-US" dirty="0" err="1"/>
              <a:t>explicabo</a:t>
            </a:r>
            <a:r>
              <a:rPr lang="en-US" dirty="0"/>
              <a:t>. </a:t>
            </a:r>
            <a:r>
              <a:rPr lang="en-US" dirty="0" err="1"/>
              <a:t>Nemo</a:t>
            </a:r>
            <a:r>
              <a:rPr lang="en-US" dirty="0"/>
              <a:t>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a:t>
            </a:r>
          </a:p>
          <a:p>
            <a:pPr lvl="0"/>
            <a:r>
              <a:rPr lang="en-US" dirty="0"/>
              <a:t>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a:t>
            </a:r>
            <a:r>
              <a:rPr lang="en-US" dirty="0" err="1"/>
              <a:t>sed</a:t>
            </a:r>
            <a:r>
              <a:rPr lang="en-US" dirty="0"/>
              <a:t>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voluptatem</a:t>
            </a:r>
            <a:r>
              <a:rPr lang="en-US" dirty="0"/>
              <a:t> </a:t>
            </a:r>
            <a:r>
              <a:rPr lang="en-US" dirty="0" err="1"/>
              <a:t>sequi</a:t>
            </a:r>
            <a:r>
              <a:rPr lang="en-US" dirty="0"/>
              <a:t> </a:t>
            </a:r>
            <a:r>
              <a:rPr lang="en-US" dirty="0" err="1"/>
              <a:t>nesciunt</a:t>
            </a:r>
            <a:r>
              <a:rPr lang="en-US" dirty="0"/>
              <a:t>. </a:t>
            </a:r>
          </a:p>
          <a:p>
            <a:pPr lvl="0"/>
            <a:r>
              <a:rPr lang="en-US" dirty="0" err="1"/>
              <a:t>Neque</a:t>
            </a:r>
            <a:r>
              <a:rPr lang="en-US" dirty="0"/>
              <a:t> </a:t>
            </a:r>
            <a:r>
              <a:rPr lang="en-US" dirty="0" err="1"/>
              <a:t>porro</a:t>
            </a:r>
            <a:r>
              <a:rPr lang="en-US" dirty="0"/>
              <a:t> </a:t>
            </a:r>
            <a:r>
              <a:rPr lang="en-US" dirty="0" err="1"/>
              <a:t>quisquam</a:t>
            </a:r>
            <a:r>
              <a:rPr lang="en-US" dirty="0"/>
              <a:t> </a:t>
            </a:r>
            <a:r>
              <a:rPr lang="en-US" dirty="0" err="1"/>
              <a:t>est</a:t>
            </a:r>
            <a:r>
              <a:rPr lang="en-US" dirty="0"/>
              <a:t>, qui </a:t>
            </a:r>
            <a:r>
              <a:rPr lang="en-US" dirty="0" err="1"/>
              <a:t>dolorem</a:t>
            </a:r>
            <a:endParaRPr lang="en-US" dirty="0"/>
          </a:p>
        </p:txBody>
      </p:sp>
      <p:sp>
        <p:nvSpPr>
          <p:cNvPr id="9" name="Text Placeholder 8"/>
          <p:cNvSpPr>
            <a:spLocks noGrp="1"/>
          </p:cNvSpPr>
          <p:nvPr>
            <p:ph type="body" sz="quarter" idx="11"/>
          </p:nvPr>
        </p:nvSpPr>
        <p:spPr>
          <a:xfrm>
            <a:off x="357188" y="842964"/>
            <a:ext cx="8186737" cy="669492"/>
          </a:xfrm>
          <a:prstGeom prst="rect">
            <a:avLst/>
          </a:prstGeom>
        </p:spPr>
        <p:txBody>
          <a:bodyPr vert="horz"/>
          <a:lstStyle>
            <a:lvl1pPr>
              <a:defRPr sz="2200" b="0" i="0">
                <a:solidFill>
                  <a:srgbClr val="166561"/>
                </a:solidFill>
                <a:latin typeface="Arial"/>
                <a:cs typeface="Arial"/>
              </a:defRPr>
            </a:lvl1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260365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NAL – Image, Chart or Graph w/ tit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57200" y="564444"/>
            <a:ext cx="8086725" cy="853194"/>
          </a:xfrm>
          <a:prstGeom prst="rect">
            <a:avLst/>
          </a:prstGeom>
        </p:spPr>
        <p:txBody>
          <a:bodyPr/>
          <a:lstStyle>
            <a:lvl1pPr algn="l">
              <a:defRPr sz="2200" b="1" i="0">
                <a:solidFill>
                  <a:srgbClr val="166561"/>
                </a:solidFill>
                <a:latin typeface="Arial"/>
                <a:cs typeface="Arial"/>
              </a:defRPr>
            </a:lvl1pPr>
          </a:lstStyle>
          <a:p>
            <a:r>
              <a:rPr lang="en-US" dirty="0"/>
              <a:t>Image, chart or graph title</a:t>
            </a:r>
          </a:p>
        </p:txBody>
      </p:sp>
      <p:sp>
        <p:nvSpPr>
          <p:cNvPr id="7" name="Picture Placeholder 6"/>
          <p:cNvSpPr>
            <a:spLocks noGrp="1"/>
          </p:cNvSpPr>
          <p:nvPr>
            <p:ph type="pic" sz="quarter" idx="10"/>
          </p:nvPr>
        </p:nvSpPr>
        <p:spPr>
          <a:xfrm>
            <a:off x="457200" y="1417638"/>
            <a:ext cx="8086725" cy="4770437"/>
          </a:xfrm>
          <a:prstGeom prst="rect">
            <a:avLst/>
          </a:prstGeom>
        </p:spPr>
        <p:txBody>
          <a:bodyPr vert="horz"/>
          <a:lstStyle>
            <a:lvl1pPr algn="ctr">
              <a:defRPr baseline="0">
                <a:solidFill>
                  <a:schemeClr val="bg1">
                    <a:lumMod val="65000"/>
                  </a:schemeClr>
                </a:solidFill>
                <a:latin typeface="Arial"/>
              </a:defRPr>
            </a:lvl1pPr>
          </a:lstStyle>
          <a:p>
            <a:endParaRPr lang="en-US" dirty="0"/>
          </a:p>
          <a:p>
            <a:endParaRPr lang="en-US" dirty="0"/>
          </a:p>
          <a:p>
            <a:r>
              <a:rPr lang="en-US" dirty="0"/>
              <a:t>Insert image, chart or graph</a:t>
            </a:r>
          </a:p>
        </p:txBody>
      </p:sp>
    </p:spTree>
    <p:extLst>
      <p:ext uri="{BB962C8B-B14F-4D97-AF65-F5344CB8AC3E}">
        <p14:creationId xmlns:p14="http://schemas.microsoft.com/office/powerpoint/2010/main" val="383179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ERNAL - Heading With Bulleted List">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57187" y="1639888"/>
            <a:ext cx="8186737" cy="4548187"/>
          </a:xfrm>
          <a:prstGeom prst="rect">
            <a:avLst/>
          </a:prstGeom>
        </p:spPr>
        <p:txBody>
          <a:bodyPr vert="horz"/>
          <a:lstStyle>
            <a:lvl1pPr marL="457200" indent="-457200">
              <a:lnSpc>
                <a:spcPct val="120000"/>
              </a:lnSpc>
              <a:buFont typeface="+mj-lt"/>
              <a:buAutoNum type="arabicPeriod"/>
              <a:defRPr sz="2000" b="0" i="0">
                <a:solidFill>
                  <a:schemeClr val="tx1">
                    <a:lumMod val="75000"/>
                    <a:lumOff val="25000"/>
                  </a:schemeClr>
                </a:solidFill>
                <a:latin typeface="Arial"/>
                <a:cs typeface="Arial"/>
              </a:defRPr>
            </a:lvl1pPr>
            <a:lvl2pPr>
              <a:defRPr b="0" i="0">
                <a:solidFill>
                  <a:schemeClr val="tx1">
                    <a:lumMod val="75000"/>
                    <a:lumOff val="25000"/>
                  </a:schemeClr>
                </a:solidFill>
                <a:latin typeface="55 Helvetica Roman"/>
                <a:cs typeface="55 Helvetica Roman"/>
              </a:defRPr>
            </a:lvl2pPr>
            <a:lvl3pPr>
              <a:defRPr b="0" i="0">
                <a:solidFill>
                  <a:schemeClr val="tx1">
                    <a:lumMod val="75000"/>
                    <a:lumOff val="25000"/>
                  </a:schemeClr>
                </a:solidFill>
                <a:latin typeface="55 Helvetica Roman"/>
                <a:cs typeface="55 Helvetica Roman"/>
              </a:defRPr>
            </a:lvl3pPr>
            <a:lvl4pPr>
              <a:defRPr b="0" i="0">
                <a:solidFill>
                  <a:schemeClr val="tx1">
                    <a:lumMod val="75000"/>
                    <a:lumOff val="25000"/>
                  </a:schemeClr>
                </a:solidFill>
                <a:latin typeface="55 Helvetica Roman"/>
                <a:cs typeface="55 Helvetica Roman"/>
              </a:defRPr>
            </a:lvl4pPr>
            <a:lvl5pPr>
              <a:defRPr b="0" i="0">
                <a:solidFill>
                  <a:schemeClr val="tx1">
                    <a:lumMod val="75000"/>
                    <a:lumOff val="25000"/>
                  </a:schemeClr>
                </a:solidFill>
                <a:latin typeface="55 Helvetica Roman"/>
                <a:cs typeface="55 Helvetica Roman"/>
              </a:defRPr>
            </a:lvl5pPr>
          </a:lstStyle>
          <a:p>
            <a:pPr lvl="0"/>
            <a:r>
              <a:rPr lang="en-US" dirty="0" err="1"/>
              <a:t>Sed</a:t>
            </a:r>
            <a:r>
              <a:rPr lang="en-US" dirty="0"/>
              <a:t>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voluptatem</a:t>
            </a:r>
            <a:r>
              <a:rPr lang="en-US" dirty="0"/>
              <a:t> </a:t>
            </a:r>
            <a:r>
              <a:rPr lang="en-US" dirty="0" err="1"/>
              <a:t>accusantium</a:t>
            </a:r>
            <a:r>
              <a:rPr lang="en-US" dirty="0"/>
              <a:t> </a:t>
            </a:r>
            <a:r>
              <a:rPr lang="en-US" dirty="0" err="1"/>
              <a:t>doloremque</a:t>
            </a:r>
            <a:r>
              <a:rPr lang="en-US" dirty="0"/>
              <a:t> </a:t>
            </a:r>
            <a:r>
              <a:rPr lang="en-US" dirty="0" err="1"/>
              <a:t>laudantium</a:t>
            </a:r>
            <a:r>
              <a:rPr lang="en-US" dirty="0"/>
              <a:t>, </a:t>
            </a:r>
            <a:r>
              <a:rPr lang="en-US" dirty="0" err="1"/>
              <a:t>totam</a:t>
            </a:r>
            <a:r>
              <a:rPr lang="en-US" dirty="0"/>
              <a:t> rem </a:t>
            </a:r>
            <a:r>
              <a:rPr lang="en-US" dirty="0" err="1"/>
              <a:t>aperiam</a:t>
            </a:r>
            <a:r>
              <a:rPr lang="en-US" dirty="0"/>
              <a:t>, </a:t>
            </a:r>
            <a:r>
              <a:rPr lang="en-US" dirty="0" err="1"/>
              <a:t>eaque</a:t>
            </a:r>
            <a:endParaRPr lang="en-US" dirty="0"/>
          </a:p>
          <a:p>
            <a:pPr lvl="0"/>
            <a:r>
              <a:rPr lang="en-US" dirty="0" err="1"/>
              <a:t>Ipsa</a:t>
            </a:r>
            <a:r>
              <a:rPr lang="en-US" dirty="0"/>
              <a:t> quae </a:t>
            </a:r>
            <a:r>
              <a:rPr lang="en-US" dirty="0" err="1"/>
              <a:t>ab</a:t>
            </a:r>
            <a:r>
              <a:rPr lang="en-US" dirty="0"/>
              <a:t>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 dicta </a:t>
            </a:r>
            <a:r>
              <a:rPr lang="en-US" dirty="0" err="1"/>
              <a:t>sunt</a:t>
            </a:r>
            <a:r>
              <a:rPr lang="en-US" dirty="0"/>
              <a:t> </a:t>
            </a:r>
            <a:r>
              <a:rPr lang="en-US" dirty="0" err="1"/>
              <a:t>explicabo</a:t>
            </a:r>
            <a:r>
              <a:rPr lang="en-US" dirty="0"/>
              <a:t>. </a:t>
            </a:r>
            <a:r>
              <a:rPr lang="en-US" dirty="0" err="1"/>
              <a:t>Nemo</a:t>
            </a:r>
            <a:r>
              <a:rPr lang="en-US" dirty="0"/>
              <a:t>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a:t>
            </a:r>
          </a:p>
          <a:p>
            <a:pPr lvl="0"/>
            <a:r>
              <a:rPr lang="en-US" dirty="0"/>
              <a:t>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a:t>
            </a:r>
            <a:r>
              <a:rPr lang="en-US" dirty="0" err="1"/>
              <a:t>sed</a:t>
            </a:r>
            <a:r>
              <a:rPr lang="en-US" dirty="0"/>
              <a:t>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voluptatem</a:t>
            </a:r>
            <a:r>
              <a:rPr lang="en-US" dirty="0"/>
              <a:t> </a:t>
            </a:r>
            <a:r>
              <a:rPr lang="en-US" dirty="0" err="1"/>
              <a:t>sequi</a:t>
            </a:r>
            <a:r>
              <a:rPr lang="en-US" dirty="0"/>
              <a:t> </a:t>
            </a:r>
            <a:r>
              <a:rPr lang="en-US" dirty="0" err="1"/>
              <a:t>nesciunt</a:t>
            </a:r>
            <a:r>
              <a:rPr lang="en-US" dirty="0"/>
              <a:t>. </a:t>
            </a:r>
          </a:p>
          <a:p>
            <a:pPr lvl="0"/>
            <a:r>
              <a:rPr lang="en-US" dirty="0" err="1"/>
              <a:t>Neque</a:t>
            </a:r>
            <a:r>
              <a:rPr lang="en-US" dirty="0"/>
              <a:t> </a:t>
            </a:r>
            <a:r>
              <a:rPr lang="en-US" dirty="0" err="1"/>
              <a:t>porro</a:t>
            </a:r>
            <a:r>
              <a:rPr lang="en-US" dirty="0"/>
              <a:t> </a:t>
            </a:r>
            <a:r>
              <a:rPr lang="en-US" dirty="0" err="1"/>
              <a:t>quisquam</a:t>
            </a:r>
            <a:r>
              <a:rPr lang="en-US" dirty="0"/>
              <a:t> </a:t>
            </a:r>
            <a:r>
              <a:rPr lang="en-US" dirty="0" err="1"/>
              <a:t>est</a:t>
            </a:r>
            <a:r>
              <a:rPr lang="en-US" dirty="0"/>
              <a:t>, qui </a:t>
            </a:r>
            <a:r>
              <a:rPr lang="en-US" dirty="0" err="1"/>
              <a:t>dolorem</a:t>
            </a:r>
            <a:endParaRPr lang="en-US" dirty="0"/>
          </a:p>
        </p:txBody>
      </p:sp>
      <p:sp>
        <p:nvSpPr>
          <p:cNvPr id="3" name="Picture Placeholder 2"/>
          <p:cNvSpPr>
            <a:spLocks noGrp="1"/>
          </p:cNvSpPr>
          <p:nvPr>
            <p:ph type="pic" sz="quarter" idx="10"/>
          </p:nvPr>
        </p:nvSpPr>
        <p:spPr>
          <a:xfrm>
            <a:off x="5888182" y="4240190"/>
            <a:ext cx="2655743" cy="1947886"/>
          </a:xfrm>
          <a:prstGeom prst="rect">
            <a:avLst/>
          </a:prstGeom>
        </p:spPr>
        <p:txBody>
          <a:bodyPr vert="horz"/>
          <a:lstStyle>
            <a:lvl1pPr algn="ctr">
              <a:lnSpc>
                <a:spcPct val="80000"/>
              </a:lnSpc>
              <a:defRPr>
                <a:solidFill>
                  <a:schemeClr val="bg1">
                    <a:lumMod val="65000"/>
                  </a:schemeClr>
                </a:solidFill>
                <a:latin typeface="Arial"/>
                <a:cs typeface="Arial"/>
              </a:defRPr>
            </a:lvl1pPr>
          </a:lstStyle>
          <a:p>
            <a:endParaRPr lang="en-US" dirty="0"/>
          </a:p>
          <a:p>
            <a:r>
              <a:rPr lang="en-US" dirty="0"/>
              <a:t>Supporting </a:t>
            </a:r>
            <a:br>
              <a:rPr lang="en-US" dirty="0"/>
            </a:br>
            <a:r>
              <a:rPr lang="en-US" dirty="0"/>
              <a:t>Image</a:t>
            </a:r>
          </a:p>
        </p:txBody>
      </p:sp>
      <p:sp>
        <p:nvSpPr>
          <p:cNvPr id="9" name="Text Placeholder 8"/>
          <p:cNvSpPr>
            <a:spLocks noGrp="1"/>
          </p:cNvSpPr>
          <p:nvPr>
            <p:ph type="body" sz="quarter" idx="11"/>
          </p:nvPr>
        </p:nvSpPr>
        <p:spPr>
          <a:xfrm>
            <a:off x="357188" y="842964"/>
            <a:ext cx="8186737" cy="669492"/>
          </a:xfrm>
          <a:prstGeom prst="rect">
            <a:avLst/>
          </a:prstGeom>
        </p:spPr>
        <p:txBody>
          <a:bodyPr vert="horz"/>
          <a:lstStyle>
            <a:lvl1pPr>
              <a:defRPr sz="2200" b="0" i="0">
                <a:solidFill>
                  <a:srgbClr val="166561"/>
                </a:solidFill>
                <a:latin typeface="Arial"/>
                <a:cs typeface="Arial"/>
              </a:defRPr>
            </a:lvl1pPr>
          </a:lstStyle>
          <a:p>
            <a:pPr lvl="0"/>
            <a:r>
              <a:rPr lang="en-US" dirty="0"/>
              <a:t>Click to edit Master text styles</a:t>
            </a:r>
          </a:p>
          <a:p>
            <a:pPr lvl="0"/>
            <a:endParaRPr lang="en-US" dirty="0"/>
          </a:p>
        </p:txBody>
      </p:sp>
    </p:spTree>
    <p:extLst>
      <p:ext uri="{BB962C8B-B14F-4D97-AF65-F5344CB8AC3E}">
        <p14:creationId xmlns:p14="http://schemas.microsoft.com/office/powerpoint/2010/main" val="393245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TERNAL - Single Column List w/ Headin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457200" y="564444"/>
            <a:ext cx="8086436" cy="853194"/>
          </a:xfrm>
          <a:prstGeom prst="rect">
            <a:avLst/>
          </a:prstGeom>
        </p:spPr>
        <p:txBody>
          <a:bodyPr/>
          <a:lstStyle>
            <a:lvl1pPr algn="l">
              <a:defRPr sz="2200" b="1" i="0">
                <a:solidFill>
                  <a:srgbClr val="166561"/>
                </a:solidFill>
                <a:latin typeface="Arial"/>
                <a:cs typeface="Arial"/>
              </a:defRPr>
            </a:lvl1pPr>
          </a:lstStyle>
          <a:p>
            <a:r>
              <a:rPr lang="en-US" dirty="0"/>
              <a:t>CLICK TO EDIT MASTER TITLE STYLE</a:t>
            </a:r>
          </a:p>
        </p:txBody>
      </p:sp>
      <p:sp>
        <p:nvSpPr>
          <p:cNvPr id="9" name="Content Placeholder 2"/>
          <p:cNvSpPr>
            <a:spLocks noGrp="1"/>
          </p:cNvSpPr>
          <p:nvPr>
            <p:ph idx="1"/>
          </p:nvPr>
        </p:nvSpPr>
        <p:spPr>
          <a:xfrm>
            <a:off x="457200" y="1528148"/>
            <a:ext cx="8086436" cy="1288814"/>
          </a:xfrm>
          <a:prstGeom prst="rect">
            <a:avLst/>
          </a:prstGeom>
        </p:spPr>
        <p:txBody>
          <a:bodyPr/>
          <a:lstStyle>
            <a:lvl1pPr>
              <a:defRPr sz="1800" b="0" i="0">
                <a:solidFill>
                  <a:schemeClr val="tx1">
                    <a:lumMod val="75000"/>
                    <a:lumOff val="25000"/>
                  </a:schemeClr>
                </a:solidFill>
                <a:latin typeface="Arial"/>
                <a:cs typeface="Arial"/>
              </a:defRPr>
            </a:lvl1pPr>
            <a:lvl2pPr marL="742950" indent="-285750">
              <a:buSzPct val="100000"/>
              <a:buFontTx/>
              <a:buBlip>
                <a:blip r:embed="rId2"/>
              </a:buBlip>
              <a:defRPr sz="1400" b="0" i="0">
                <a:solidFill>
                  <a:schemeClr val="tx1">
                    <a:lumMod val="75000"/>
                    <a:lumOff val="25000"/>
                  </a:schemeClr>
                </a:solidFill>
                <a:latin typeface="Arial"/>
                <a:cs typeface="Arial"/>
              </a:defRPr>
            </a:lvl2pPr>
            <a:lvl3pPr marL="1143000" indent="-228600">
              <a:buSzPct val="100000"/>
              <a:buFontTx/>
              <a:buBlip>
                <a:blip r:embed="rId2"/>
              </a:buBlip>
              <a:defRPr sz="1400" b="0" i="0">
                <a:solidFill>
                  <a:schemeClr val="tx1">
                    <a:lumMod val="75000"/>
                    <a:lumOff val="25000"/>
                  </a:schemeClr>
                </a:solidFill>
                <a:latin typeface="Arial"/>
                <a:cs typeface="Arial"/>
              </a:defRPr>
            </a:lvl3pPr>
            <a:lvl4pPr marL="1600200" indent="-228600">
              <a:buSzPct val="100000"/>
              <a:buFontTx/>
              <a:buBlip>
                <a:blip r:embed="rId2"/>
              </a:buBlip>
              <a:defRPr sz="1200" b="0" i="0">
                <a:solidFill>
                  <a:schemeClr val="tx1">
                    <a:lumMod val="75000"/>
                    <a:lumOff val="25000"/>
                  </a:schemeClr>
                </a:solidFill>
                <a:latin typeface="Arial"/>
                <a:cs typeface="Arial"/>
              </a:defRPr>
            </a:lvl4pPr>
            <a:lvl5pPr marL="2057400" indent="-228600">
              <a:buSzPct val="100000"/>
              <a:buFontTx/>
              <a:buBlip>
                <a:blip r:embed="rId2"/>
              </a:buBlip>
              <a:defRPr sz="1200" b="0" i="0">
                <a:solidFill>
                  <a:schemeClr val="tx1">
                    <a:lumMod val="75000"/>
                    <a:lumOff val="2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317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ERNAL – Two Column w/ Heading">
    <p:spTree>
      <p:nvGrpSpPr>
        <p:cNvPr id="1" name=""/>
        <p:cNvGrpSpPr/>
        <p:nvPr/>
      </p:nvGrpSpPr>
      <p:grpSpPr>
        <a:xfrm>
          <a:off x="0" y="0"/>
          <a:ext cx="0" cy="0"/>
          <a:chOff x="0" y="0"/>
          <a:chExt cx="0" cy="0"/>
        </a:xfrm>
      </p:grpSpPr>
      <p:sp>
        <p:nvSpPr>
          <p:cNvPr id="4" name="Content Placeholder 2"/>
          <p:cNvSpPr>
            <a:spLocks noGrp="1"/>
          </p:cNvSpPr>
          <p:nvPr>
            <p:ph idx="10"/>
          </p:nvPr>
        </p:nvSpPr>
        <p:spPr>
          <a:xfrm>
            <a:off x="457200" y="1528148"/>
            <a:ext cx="4038600" cy="4525963"/>
          </a:xfrm>
          <a:prstGeom prst="rect">
            <a:avLst/>
          </a:prstGeom>
        </p:spPr>
        <p:txBody>
          <a:bodyPr/>
          <a:lstStyle>
            <a:lvl1pPr>
              <a:defRPr sz="1800" b="0" i="0">
                <a:solidFill>
                  <a:schemeClr val="tx1">
                    <a:lumMod val="75000"/>
                    <a:lumOff val="25000"/>
                  </a:schemeClr>
                </a:solidFill>
                <a:latin typeface="Arial"/>
                <a:cs typeface="Arial"/>
              </a:defRPr>
            </a:lvl1pPr>
            <a:lvl2pPr marL="742950" indent="-285750">
              <a:buSzPct val="100000"/>
              <a:buFontTx/>
              <a:buBlip>
                <a:blip r:embed="rId2"/>
              </a:buBlip>
              <a:defRPr sz="1600" b="0" i="0">
                <a:solidFill>
                  <a:schemeClr val="tx1">
                    <a:lumMod val="75000"/>
                    <a:lumOff val="25000"/>
                  </a:schemeClr>
                </a:solidFill>
                <a:latin typeface="Arial"/>
                <a:cs typeface="Arial"/>
              </a:defRPr>
            </a:lvl2pPr>
            <a:lvl3pPr marL="1143000" indent="-228600">
              <a:buSzPct val="100000"/>
              <a:buFontTx/>
              <a:buBlip>
                <a:blip r:embed="rId2"/>
              </a:buBlip>
              <a:defRPr sz="1400" b="0" i="0">
                <a:solidFill>
                  <a:schemeClr val="tx1">
                    <a:lumMod val="75000"/>
                    <a:lumOff val="25000"/>
                  </a:schemeClr>
                </a:solidFill>
                <a:latin typeface="Arial"/>
                <a:cs typeface="Arial"/>
              </a:defRPr>
            </a:lvl3pPr>
            <a:lvl4pPr marL="1600200" indent="-228600">
              <a:buSzPct val="100000"/>
              <a:buFontTx/>
              <a:buBlip>
                <a:blip r:embed="rId2"/>
              </a:buBlip>
              <a:defRPr sz="1200" b="0" i="0">
                <a:solidFill>
                  <a:schemeClr val="tx1">
                    <a:lumMod val="75000"/>
                    <a:lumOff val="25000"/>
                  </a:schemeClr>
                </a:solidFill>
                <a:latin typeface="Arial"/>
                <a:cs typeface="Arial"/>
              </a:defRPr>
            </a:lvl4pPr>
            <a:lvl5pPr marL="2057400" indent="-228600">
              <a:buSzPct val="100000"/>
              <a:buFontTx/>
              <a:buBlip>
                <a:blip r:embed="rId2"/>
              </a:buBlip>
              <a:defRPr sz="1200" b="0" i="0">
                <a:solidFill>
                  <a:schemeClr val="tx1">
                    <a:lumMod val="75000"/>
                    <a:lumOff val="2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1"/>
          </p:nvPr>
        </p:nvSpPr>
        <p:spPr>
          <a:xfrm>
            <a:off x="4648200" y="1528148"/>
            <a:ext cx="3895436" cy="4525963"/>
          </a:xfrm>
          <a:prstGeom prst="rect">
            <a:avLst/>
          </a:prstGeom>
          <a:ln>
            <a:noFill/>
          </a:ln>
        </p:spPr>
        <p:txBody>
          <a:bodyPr/>
          <a:lstStyle>
            <a:lvl1pPr>
              <a:defRPr sz="1800" b="0" i="0">
                <a:solidFill>
                  <a:schemeClr val="tx1">
                    <a:lumMod val="75000"/>
                    <a:lumOff val="25000"/>
                  </a:schemeClr>
                </a:solidFill>
                <a:latin typeface="Arial"/>
                <a:cs typeface="Arial"/>
              </a:defRPr>
            </a:lvl1pPr>
            <a:lvl2pPr marL="742950" indent="-285750">
              <a:buSzPct val="100000"/>
              <a:buFontTx/>
              <a:buBlip>
                <a:blip r:embed="rId2"/>
              </a:buBlip>
              <a:defRPr sz="1600" b="0" i="0">
                <a:solidFill>
                  <a:schemeClr val="tx1">
                    <a:lumMod val="75000"/>
                    <a:lumOff val="25000"/>
                  </a:schemeClr>
                </a:solidFill>
                <a:latin typeface="Arial"/>
                <a:cs typeface="Arial"/>
              </a:defRPr>
            </a:lvl2pPr>
            <a:lvl3pPr marL="1143000" indent="-228600">
              <a:buSzPct val="100000"/>
              <a:buFontTx/>
              <a:buBlip>
                <a:blip r:embed="rId2"/>
              </a:buBlip>
              <a:defRPr sz="1400" b="0" i="0">
                <a:solidFill>
                  <a:schemeClr val="tx1">
                    <a:lumMod val="75000"/>
                    <a:lumOff val="25000"/>
                  </a:schemeClr>
                </a:solidFill>
                <a:latin typeface="Arial"/>
                <a:cs typeface="Arial"/>
              </a:defRPr>
            </a:lvl3pPr>
            <a:lvl4pPr marL="1600200" indent="-228600">
              <a:buSzPct val="100000"/>
              <a:buFontTx/>
              <a:buBlip>
                <a:blip r:embed="rId2"/>
              </a:buBlip>
              <a:defRPr sz="1200" b="0" i="0">
                <a:solidFill>
                  <a:schemeClr val="tx1">
                    <a:lumMod val="75000"/>
                    <a:lumOff val="25000"/>
                  </a:schemeClr>
                </a:solidFill>
                <a:latin typeface="Arial"/>
                <a:cs typeface="Arial"/>
              </a:defRPr>
            </a:lvl4pPr>
            <a:lvl5pPr marL="2057400" indent="-228600">
              <a:buSzPct val="100000"/>
              <a:buFontTx/>
              <a:buBlip>
                <a:blip r:embed="rId2"/>
              </a:buBlip>
              <a:defRPr sz="1200" b="0" i="0">
                <a:solidFill>
                  <a:schemeClr val="tx1">
                    <a:lumMod val="75000"/>
                    <a:lumOff val="2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457200" y="564444"/>
            <a:ext cx="8086436" cy="853194"/>
          </a:xfrm>
          <a:prstGeom prst="rect">
            <a:avLst/>
          </a:prstGeom>
        </p:spPr>
        <p:txBody>
          <a:bodyPr/>
          <a:lstStyle>
            <a:lvl1pPr algn="l">
              <a:defRPr sz="2200" b="1" i="0">
                <a:solidFill>
                  <a:srgbClr val="166561"/>
                </a:solidFill>
                <a:latin typeface="Arial"/>
                <a:cs typeface="Arial"/>
              </a:defRPr>
            </a:lvl1pPr>
          </a:lstStyle>
          <a:p>
            <a:r>
              <a:rPr lang="en-US" dirty="0"/>
              <a:t>CLICK TO EDIT MASTER TITLE STYLE</a:t>
            </a:r>
          </a:p>
        </p:txBody>
      </p:sp>
      <p:cxnSp>
        <p:nvCxnSpPr>
          <p:cNvPr id="13" name="Straight Connector 12"/>
          <p:cNvCxnSpPr/>
          <p:nvPr userDrawn="1"/>
        </p:nvCxnSpPr>
        <p:spPr>
          <a:xfrm flipV="1">
            <a:off x="4568988" y="1546639"/>
            <a:ext cx="0" cy="4507472"/>
          </a:xfrm>
          <a:prstGeom prst="line">
            <a:avLst/>
          </a:prstGeom>
          <a:ln w="3175">
            <a:solidFill>
              <a:srgbClr val="00341B">
                <a:alpha val="50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019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ERNAL – Two columns w/ Separate Header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28148"/>
            <a:ext cx="4040188" cy="639762"/>
          </a:xfrm>
          <a:prstGeom prst="rect">
            <a:avLst/>
          </a:prstGeom>
        </p:spPr>
        <p:txBody>
          <a:bodyPr anchor="b"/>
          <a:lstStyle>
            <a:lvl1pPr marL="0" indent="0">
              <a:buNone/>
              <a:defRPr sz="1800" b="0" i="0">
                <a:solidFill>
                  <a:schemeClr val="tx1">
                    <a:lumMod val="75000"/>
                    <a:lumOff val="25000"/>
                  </a:schemeClr>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2"/>
          <p:cNvSpPr>
            <a:spLocks noGrp="1"/>
          </p:cNvSpPr>
          <p:nvPr>
            <p:ph type="body" idx="10"/>
          </p:nvPr>
        </p:nvSpPr>
        <p:spPr>
          <a:xfrm>
            <a:off x="4645818" y="1528148"/>
            <a:ext cx="4040188" cy="639762"/>
          </a:xfrm>
          <a:prstGeom prst="rect">
            <a:avLst/>
          </a:prstGeom>
        </p:spPr>
        <p:txBody>
          <a:bodyPr anchor="b"/>
          <a:lstStyle>
            <a:lvl1pPr marL="0" indent="0">
              <a:buNone/>
              <a:defRPr sz="1800" b="0" i="0">
                <a:solidFill>
                  <a:schemeClr val="tx1">
                    <a:lumMod val="75000"/>
                    <a:lumOff val="25000"/>
                  </a:schemeClr>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itle 1"/>
          <p:cNvSpPr>
            <a:spLocks noGrp="1"/>
          </p:cNvSpPr>
          <p:nvPr>
            <p:ph type="title" hasCustomPrompt="1"/>
          </p:nvPr>
        </p:nvSpPr>
        <p:spPr>
          <a:xfrm>
            <a:off x="457200" y="564444"/>
            <a:ext cx="8229600" cy="853194"/>
          </a:xfrm>
          <a:prstGeom prst="rect">
            <a:avLst/>
          </a:prstGeom>
        </p:spPr>
        <p:txBody>
          <a:bodyPr/>
          <a:lstStyle>
            <a:lvl1pPr algn="l">
              <a:defRPr sz="2200" b="1" i="0">
                <a:solidFill>
                  <a:srgbClr val="166561"/>
                </a:solidFill>
                <a:latin typeface="Arial"/>
                <a:cs typeface="Arial"/>
              </a:defRPr>
            </a:lvl1pPr>
          </a:lstStyle>
          <a:p>
            <a:r>
              <a:rPr lang="en-US" dirty="0"/>
              <a:t>CLICK TO EDIT MASTER TITLE STYLE</a:t>
            </a:r>
          </a:p>
        </p:txBody>
      </p:sp>
      <p:sp>
        <p:nvSpPr>
          <p:cNvPr id="12" name="Content Placeholder 2"/>
          <p:cNvSpPr>
            <a:spLocks noGrp="1"/>
          </p:cNvSpPr>
          <p:nvPr>
            <p:ph idx="11"/>
          </p:nvPr>
        </p:nvSpPr>
        <p:spPr>
          <a:xfrm>
            <a:off x="457200" y="2167910"/>
            <a:ext cx="4038600" cy="3886201"/>
          </a:xfrm>
          <a:prstGeom prst="rect">
            <a:avLst/>
          </a:prstGeom>
        </p:spPr>
        <p:txBody>
          <a:bodyPr/>
          <a:lstStyle>
            <a:lvl1pPr>
              <a:defRPr sz="1400" b="0" i="0">
                <a:solidFill>
                  <a:schemeClr val="tx1">
                    <a:lumMod val="75000"/>
                    <a:lumOff val="25000"/>
                  </a:schemeClr>
                </a:solidFill>
                <a:latin typeface="Arial"/>
                <a:cs typeface="Arial"/>
              </a:defRPr>
            </a:lvl1pPr>
            <a:lvl2pPr marL="742950" indent="-285750">
              <a:buSzPct val="100000"/>
              <a:buFontTx/>
              <a:buBlip>
                <a:blip r:embed="rId2"/>
              </a:buBlip>
              <a:defRPr sz="1400" b="0" i="0">
                <a:solidFill>
                  <a:schemeClr val="tx1">
                    <a:lumMod val="75000"/>
                    <a:lumOff val="25000"/>
                  </a:schemeClr>
                </a:solidFill>
                <a:latin typeface="Arial"/>
                <a:cs typeface="Arial"/>
              </a:defRPr>
            </a:lvl2pPr>
            <a:lvl3pPr marL="1143000" indent="-228600">
              <a:buSzPct val="100000"/>
              <a:buFontTx/>
              <a:buBlip>
                <a:blip r:embed="rId2"/>
              </a:buBlip>
              <a:defRPr sz="1400" b="0" i="0">
                <a:solidFill>
                  <a:schemeClr val="tx1">
                    <a:lumMod val="75000"/>
                    <a:lumOff val="25000"/>
                  </a:schemeClr>
                </a:solidFill>
                <a:latin typeface="Arial"/>
                <a:cs typeface="Arial"/>
              </a:defRPr>
            </a:lvl3pPr>
            <a:lvl4pPr marL="1600200" indent="-228600">
              <a:buSzPct val="100000"/>
              <a:buFontTx/>
              <a:buBlip>
                <a:blip r:embed="rId2"/>
              </a:buBlip>
              <a:defRPr sz="1200" b="0" i="0">
                <a:solidFill>
                  <a:schemeClr val="tx1">
                    <a:lumMod val="75000"/>
                    <a:lumOff val="25000"/>
                  </a:schemeClr>
                </a:solidFill>
                <a:latin typeface="Arial"/>
                <a:cs typeface="Arial"/>
              </a:defRPr>
            </a:lvl4pPr>
            <a:lvl5pPr marL="2057400" indent="-228600">
              <a:buSzPct val="100000"/>
              <a:buFontTx/>
              <a:buBlip>
                <a:blip r:embed="rId2"/>
              </a:buBlip>
              <a:defRPr sz="1200" b="0" i="0">
                <a:solidFill>
                  <a:schemeClr val="tx1">
                    <a:lumMod val="75000"/>
                    <a:lumOff val="2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2"/>
          </p:nvPr>
        </p:nvSpPr>
        <p:spPr>
          <a:xfrm>
            <a:off x="4648200" y="2167910"/>
            <a:ext cx="4038600" cy="3886201"/>
          </a:xfrm>
          <a:prstGeom prst="rect">
            <a:avLst/>
          </a:prstGeom>
          <a:ln>
            <a:noFill/>
          </a:ln>
        </p:spPr>
        <p:txBody>
          <a:bodyPr/>
          <a:lstStyle>
            <a:lvl1pPr>
              <a:defRPr sz="1400" b="0" i="0">
                <a:solidFill>
                  <a:schemeClr val="tx1">
                    <a:lumMod val="75000"/>
                    <a:lumOff val="25000"/>
                  </a:schemeClr>
                </a:solidFill>
                <a:latin typeface="Arial"/>
                <a:cs typeface="Arial"/>
              </a:defRPr>
            </a:lvl1pPr>
            <a:lvl2pPr marL="742950" indent="-285750">
              <a:buSzPct val="100000"/>
              <a:buFontTx/>
              <a:buBlip>
                <a:blip r:embed="rId2"/>
              </a:buBlip>
              <a:defRPr sz="1400" b="0" i="0">
                <a:solidFill>
                  <a:schemeClr val="tx1">
                    <a:lumMod val="75000"/>
                    <a:lumOff val="25000"/>
                  </a:schemeClr>
                </a:solidFill>
                <a:latin typeface="Arial"/>
                <a:cs typeface="Arial"/>
              </a:defRPr>
            </a:lvl2pPr>
            <a:lvl3pPr marL="1143000" indent="-228600">
              <a:buSzPct val="100000"/>
              <a:buFontTx/>
              <a:buBlip>
                <a:blip r:embed="rId2"/>
              </a:buBlip>
              <a:defRPr sz="1400" b="0" i="0">
                <a:solidFill>
                  <a:schemeClr val="tx1">
                    <a:lumMod val="75000"/>
                    <a:lumOff val="25000"/>
                  </a:schemeClr>
                </a:solidFill>
                <a:latin typeface="Arial"/>
                <a:cs typeface="Arial"/>
              </a:defRPr>
            </a:lvl3pPr>
            <a:lvl4pPr marL="1600200" indent="-228600">
              <a:buSzPct val="100000"/>
              <a:buFontTx/>
              <a:buBlip>
                <a:blip r:embed="rId2"/>
              </a:buBlip>
              <a:defRPr sz="1200" b="0" i="0">
                <a:solidFill>
                  <a:schemeClr val="tx1">
                    <a:lumMod val="75000"/>
                    <a:lumOff val="25000"/>
                  </a:schemeClr>
                </a:solidFill>
                <a:latin typeface="Arial"/>
                <a:cs typeface="Arial"/>
              </a:defRPr>
            </a:lvl4pPr>
            <a:lvl5pPr marL="2057400" indent="-228600">
              <a:buSzPct val="100000"/>
              <a:buFontTx/>
              <a:buBlip>
                <a:blip r:embed="rId2"/>
              </a:buBlip>
              <a:defRPr sz="1200" b="0" i="0">
                <a:solidFill>
                  <a:schemeClr val="tx1">
                    <a:lumMod val="75000"/>
                    <a:lumOff val="2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53761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userDrawn="1"/>
        </p:nvSpPr>
        <p:spPr>
          <a:xfrm>
            <a:off x="299652" y="6550345"/>
            <a:ext cx="4728308" cy="2308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7E1B5E88-2601-A14C-818D-541B8FD12ACA}" type="slidenum">
              <a:rPr lang="en-US" sz="900" b="0" i="0" smtClean="0">
                <a:solidFill>
                  <a:schemeClr val="tx1">
                    <a:lumMod val="75000"/>
                    <a:lumOff val="25000"/>
                  </a:schemeClr>
                </a:solidFill>
                <a:latin typeface="Arial"/>
                <a:cs typeface="Aria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900" b="0" i="0" baseline="0" dirty="0">
                <a:solidFill>
                  <a:schemeClr val="tx1">
                    <a:lumMod val="75000"/>
                    <a:lumOff val="25000"/>
                  </a:schemeClr>
                </a:solidFill>
                <a:latin typeface="Arial"/>
                <a:cs typeface="Arial"/>
              </a:rPr>
              <a:t> </a:t>
            </a:r>
            <a:r>
              <a:rPr lang="en-US" sz="900" b="0" i="0" dirty="0">
                <a:solidFill>
                  <a:schemeClr val="tx1">
                    <a:lumMod val="75000"/>
                    <a:lumOff val="25000"/>
                  </a:schemeClr>
                </a:solidFill>
                <a:latin typeface="Arial"/>
                <a:cs typeface="Arial"/>
              </a:rPr>
              <a:t>|  </a:t>
            </a:r>
            <a:r>
              <a:rPr lang="en-US" sz="900" b="0" i="0">
                <a:solidFill>
                  <a:schemeClr val="tx1">
                    <a:lumMod val="75000"/>
                    <a:lumOff val="25000"/>
                  </a:schemeClr>
                </a:solidFill>
                <a:latin typeface="Arial"/>
                <a:cs typeface="Arial"/>
              </a:rPr>
              <a:t>©2019 </a:t>
            </a:r>
            <a:r>
              <a:rPr lang="en-US" sz="900" b="0" i="0" dirty="0">
                <a:solidFill>
                  <a:schemeClr val="tx1">
                    <a:lumMod val="75000"/>
                    <a:lumOff val="25000"/>
                  </a:schemeClr>
                </a:solidFill>
                <a:latin typeface="Arial"/>
                <a:cs typeface="Arial"/>
              </a:rPr>
              <a:t>Call2Recycle Canada,</a:t>
            </a:r>
            <a:r>
              <a:rPr lang="en-US" sz="900" b="0" i="0" baseline="0" dirty="0">
                <a:solidFill>
                  <a:schemeClr val="tx1">
                    <a:lumMod val="75000"/>
                    <a:lumOff val="25000"/>
                  </a:schemeClr>
                </a:solidFill>
                <a:latin typeface="Arial"/>
                <a:cs typeface="Arial"/>
              </a:rPr>
              <a:t> Inc</a:t>
            </a:r>
            <a:r>
              <a:rPr lang="en-US" sz="900" b="0" i="0" dirty="0">
                <a:solidFill>
                  <a:schemeClr val="tx1">
                    <a:lumMod val="75000"/>
                    <a:lumOff val="25000"/>
                  </a:schemeClr>
                </a:solidFill>
                <a:latin typeface="Arial"/>
                <a:cs typeface="Arial"/>
              </a:rPr>
              <a:t>.</a:t>
            </a:r>
            <a:r>
              <a:rPr lang="en-US" sz="900" b="0" i="0" baseline="0" dirty="0">
                <a:solidFill>
                  <a:schemeClr val="tx1">
                    <a:lumMod val="75000"/>
                    <a:lumOff val="25000"/>
                  </a:schemeClr>
                </a:solidFill>
                <a:latin typeface="Arial"/>
                <a:cs typeface="Arial"/>
              </a:rPr>
              <a:t> </a:t>
            </a:r>
            <a:r>
              <a:rPr lang="en-US" sz="900" b="0" i="0" kern="1200" dirty="0">
                <a:solidFill>
                  <a:schemeClr val="tx1">
                    <a:lumMod val="75000"/>
                    <a:lumOff val="25000"/>
                  </a:schemeClr>
                </a:solidFill>
                <a:latin typeface="Arial"/>
                <a:ea typeface="+mn-ea"/>
                <a:cs typeface="Arial"/>
              </a:rPr>
              <a:t>All rights reserved.</a:t>
            </a:r>
            <a:endParaRPr lang="en-US" sz="900" b="0" i="0" dirty="0">
              <a:solidFill>
                <a:schemeClr val="tx1">
                  <a:lumMod val="75000"/>
                  <a:lumOff val="25000"/>
                </a:schemeClr>
              </a:solidFill>
              <a:latin typeface="Arial"/>
              <a:cs typeface="Arial"/>
            </a:endParaRPr>
          </a:p>
        </p:txBody>
      </p:sp>
      <p:cxnSp>
        <p:nvCxnSpPr>
          <p:cNvPr id="4" name="Straight Connector 3"/>
          <p:cNvCxnSpPr/>
          <p:nvPr userDrawn="1"/>
        </p:nvCxnSpPr>
        <p:spPr>
          <a:xfrm>
            <a:off x="400538" y="6394856"/>
            <a:ext cx="8372231" cy="0"/>
          </a:xfrm>
          <a:prstGeom prst="line">
            <a:avLst/>
          </a:prstGeom>
          <a:ln w="6350">
            <a:solidFill>
              <a:srgbClr val="0D433E"/>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userDrawn="1"/>
        </p:nvPicPr>
        <p:blipFill>
          <a:blip r:embed="rId13"/>
          <a:stretch>
            <a:fillRect/>
          </a:stretch>
        </p:blipFill>
        <p:spPr>
          <a:xfrm>
            <a:off x="8607669" y="5981700"/>
            <a:ext cx="165100" cy="215900"/>
          </a:xfrm>
          <a:prstGeom prst="rect">
            <a:avLst/>
          </a:prstGeom>
        </p:spPr>
      </p:pic>
      <p:sp>
        <p:nvSpPr>
          <p:cNvPr id="7" name="TextBox 6"/>
          <p:cNvSpPr txBox="1"/>
          <p:nvPr userDrawn="1"/>
        </p:nvSpPr>
        <p:spPr>
          <a:xfrm>
            <a:off x="9732818" y="1893455"/>
            <a:ext cx="184666" cy="369332"/>
          </a:xfrm>
          <a:prstGeom prst="rect">
            <a:avLst/>
          </a:prstGeom>
          <a:ln>
            <a:solidFill>
              <a:schemeClr val="bg1">
                <a:alpha val="0"/>
              </a:schemeClr>
            </a:solidFill>
          </a:ln>
        </p:spPr>
        <p:txBody>
          <a:bodyPr wrap="none" rtlCol="0" anchor="t">
            <a:spAutoFit/>
          </a:bodyPr>
          <a:lstStyle/>
          <a:p>
            <a:endParaRPr lang="en-US" dirty="0">
              <a:latin typeface="Arial"/>
            </a:endParaRPr>
          </a:p>
        </p:txBody>
      </p:sp>
      <p:pic>
        <p:nvPicPr>
          <p:cNvPr id="12" name="Picture 11" descr="Internal-Page_Header_2.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2762"/>
            <a:ext cx="9144000" cy="273400"/>
          </a:xfrm>
          <a:prstGeom prst="rect">
            <a:avLst/>
          </a:prstGeom>
        </p:spPr>
      </p:pic>
      <p:pic>
        <p:nvPicPr>
          <p:cNvPr id="2" name="Picture 1" descr="Corporate-Internal-Page_Header.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235070"/>
            <a:ext cx="9144000" cy="96520"/>
          </a:xfrm>
          <a:prstGeom prst="rect">
            <a:avLst/>
          </a:prstGeom>
        </p:spPr>
      </p:pic>
      <p:pic>
        <p:nvPicPr>
          <p:cNvPr id="9" name="Picture 8" descr="2016 Call2Recycle Canada Inc Logo_CMYK_No Tag.eps"/>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423025" y="6502267"/>
            <a:ext cx="2356094" cy="255888"/>
          </a:xfrm>
          <a:prstGeom prst="rect">
            <a:avLst/>
          </a:prstGeom>
        </p:spPr>
      </p:pic>
    </p:spTree>
    <p:extLst>
      <p:ext uri="{BB962C8B-B14F-4D97-AF65-F5344CB8AC3E}">
        <p14:creationId xmlns:p14="http://schemas.microsoft.com/office/powerpoint/2010/main" val="1890202005"/>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0" r:id="rId3"/>
    <p:sldLayoutId id="2147483661" r:id="rId4"/>
    <p:sldLayoutId id="2147483657" r:id="rId5"/>
    <p:sldLayoutId id="2147483656" r:id="rId6"/>
    <p:sldLayoutId id="2147483651" r:id="rId7"/>
    <p:sldLayoutId id="2147483652" r:id="rId8"/>
    <p:sldLayoutId id="2147483653" r:id="rId9"/>
    <p:sldLayoutId id="2147483659" r:id="rId10"/>
    <p:sldLayoutId id="214748365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ero.ontario.ca/notice/019-0048"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hyperlink" Target="http://www.call2recycle.ca/ONregul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hyperlink" Target="https://prod-environmental-registry.s3.amazonaws.com/2019-04/Electrical%20and%20Electronic%20Equipment_Consultation%20Version%20April%2026%202019.pdf" TargetMode="External"/><Relationship Id="rId2" Type="http://schemas.openxmlformats.org/officeDocument/2006/relationships/hyperlink" Target="https://ero.ontario.ca/notice/019-0048" TargetMode="External"/><Relationship Id="rId1" Type="http://schemas.openxmlformats.org/officeDocument/2006/relationships/slideLayout" Target="../slideLayouts/slideLayout6.xml"/><Relationship Id="rId5" Type="http://schemas.openxmlformats.org/officeDocument/2006/relationships/hyperlink" Target="http://www.call2recycle.ca/download/22384/" TargetMode="External"/><Relationship Id="rId4" Type="http://schemas.openxmlformats.org/officeDocument/2006/relationships/hyperlink" Target="https://prod-environmental-registry.s3.amazonaws.com/2019-04/Batteries%20Regulation%20-%20Consultation%20Version%20April%2026%202019.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commons.wikimedia.org/wiki/File:Golden_star.sv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94246"/>
            <a:ext cx="7772400" cy="1927260"/>
          </a:xfrm>
          <a:prstGeom prst="rect">
            <a:avLst/>
          </a:prstGeom>
        </p:spPr>
        <p:txBody>
          <a:bodyPr/>
          <a:lstStyle/>
          <a:p>
            <a:r>
              <a:rPr lang="en-US" sz="2800" dirty="0">
                <a:solidFill>
                  <a:schemeClr val="bg1"/>
                </a:solidFill>
              </a:rPr>
              <a:t>Call2recycle’s</a:t>
            </a:r>
            <a:br>
              <a:rPr lang="en-US" sz="2800" dirty="0">
                <a:solidFill>
                  <a:schemeClr val="bg1"/>
                </a:solidFill>
              </a:rPr>
            </a:br>
            <a:r>
              <a:rPr lang="en-US" sz="2800" dirty="0">
                <a:solidFill>
                  <a:schemeClr val="bg1"/>
                </a:solidFill>
              </a:rPr>
              <a:t>steward guide to </a:t>
            </a:r>
            <a:r>
              <a:rPr lang="en-US" sz="2800" dirty="0"/>
              <a:t>Ontario’s proposed Battery Regulation </a:t>
            </a:r>
            <a:br>
              <a:rPr lang="en-US" sz="2800" dirty="0"/>
            </a:br>
            <a:endParaRPr lang="en-US" sz="2800" dirty="0"/>
          </a:p>
        </p:txBody>
      </p:sp>
      <p:sp>
        <p:nvSpPr>
          <p:cNvPr id="5" name="TextBox 4"/>
          <p:cNvSpPr txBox="1"/>
          <p:nvPr/>
        </p:nvSpPr>
        <p:spPr>
          <a:xfrm>
            <a:off x="0" y="5068544"/>
            <a:ext cx="9144000" cy="1138773"/>
          </a:xfrm>
          <a:prstGeom prst="rect">
            <a:avLst/>
          </a:prstGeom>
          <a:noFill/>
        </p:spPr>
        <p:txBody>
          <a:bodyPr wrap="square" rtlCol="0">
            <a:spAutoFit/>
          </a:bodyPr>
          <a:lstStyle/>
          <a:p>
            <a:pPr algn="ctr"/>
            <a:r>
              <a:rPr lang="en-US" sz="2400" dirty="0">
                <a:solidFill>
                  <a:schemeClr val="bg1"/>
                </a:solidFill>
                <a:latin typeface="Arial"/>
                <a:cs typeface="Arial"/>
              </a:rPr>
              <a:t>Presenter: </a:t>
            </a:r>
          </a:p>
          <a:p>
            <a:pPr algn="ctr"/>
            <a:r>
              <a:rPr lang="en-US" sz="2400" dirty="0">
                <a:solidFill>
                  <a:schemeClr val="bg1"/>
                </a:solidFill>
                <a:latin typeface="Arial"/>
                <a:cs typeface="Arial"/>
              </a:rPr>
              <a:t>Joe </a:t>
            </a:r>
            <a:r>
              <a:rPr lang="en-US" sz="2400" dirty="0" err="1">
                <a:solidFill>
                  <a:schemeClr val="bg1"/>
                </a:solidFill>
                <a:latin typeface="Arial"/>
                <a:cs typeface="Arial"/>
              </a:rPr>
              <a:t>Zenobio</a:t>
            </a:r>
            <a:endParaRPr lang="en-US" sz="2400" dirty="0">
              <a:solidFill>
                <a:schemeClr val="bg1"/>
              </a:solidFill>
              <a:latin typeface="Arial"/>
              <a:cs typeface="Arial"/>
            </a:endParaRPr>
          </a:p>
          <a:p>
            <a:pPr algn="ctr"/>
            <a:r>
              <a:rPr lang="en-US" sz="2000" dirty="0">
                <a:solidFill>
                  <a:schemeClr val="bg1"/>
                </a:solidFill>
                <a:latin typeface="Arial"/>
                <a:cs typeface="Arial"/>
              </a:rPr>
              <a:t>President, Call2Recycle Canada, Inc.</a:t>
            </a:r>
          </a:p>
        </p:txBody>
      </p:sp>
      <p:sp>
        <p:nvSpPr>
          <p:cNvPr id="7" name="TextBox 6">
            <a:extLst>
              <a:ext uri="{FF2B5EF4-FFF2-40B4-BE49-F238E27FC236}">
                <a16:creationId xmlns:a16="http://schemas.microsoft.com/office/drawing/2014/main" id="{3C0815C2-5382-4E0B-8B11-BB0D17F353FB}"/>
              </a:ext>
            </a:extLst>
          </p:cNvPr>
          <p:cNvSpPr txBox="1"/>
          <p:nvPr/>
        </p:nvSpPr>
        <p:spPr>
          <a:xfrm>
            <a:off x="2903192" y="3710671"/>
            <a:ext cx="3192603" cy="1292662"/>
          </a:xfrm>
          <a:prstGeom prst="rect">
            <a:avLst/>
          </a:prstGeom>
          <a:ln>
            <a:solidFill>
              <a:schemeClr val="bg1">
                <a:alpha val="0"/>
              </a:schemeClr>
            </a:solidFill>
          </a:ln>
        </p:spPr>
        <p:txBody>
          <a:bodyPr wrap="square" rtlCol="0" anchor="t">
            <a:spAutoFit/>
          </a:bodyPr>
          <a:lstStyle/>
          <a:p>
            <a:pPr algn="ctr"/>
            <a:r>
              <a:rPr lang="en-US" sz="2000" dirty="0">
                <a:solidFill>
                  <a:schemeClr val="bg1"/>
                </a:solidFill>
                <a:latin typeface="Arial"/>
                <a:cs typeface="Arial"/>
              </a:rPr>
              <a:t>For Member/Invitee Use </a:t>
            </a:r>
          </a:p>
          <a:p>
            <a:pPr algn="ctr"/>
            <a:endParaRPr lang="en-US" sz="2000" dirty="0">
              <a:solidFill>
                <a:schemeClr val="bg1"/>
              </a:solidFill>
              <a:latin typeface="Arial"/>
              <a:cs typeface="Arial"/>
            </a:endParaRPr>
          </a:p>
          <a:p>
            <a:pPr algn="ctr"/>
            <a:r>
              <a:rPr lang="en-US" sz="2000" dirty="0">
                <a:solidFill>
                  <a:schemeClr val="bg1"/>
                </a:solidFill>
                <a:latin typeface="Arial"/>
                <a:cs typeface="Arial"/>
              </a:rPr>
              <a:t>June 13, 2019</a:t>
            </a:r>
          </a:p>
          <a:p>
            <a:endParaRPr lang="en-CA" dirty="0"/>
          </a:p>
        </p:txBody>
      </p:sp>
    </p:spTree>
    <p:extLst>
      <p:ext uri="{BB962C8B-B14F-4D97-AF65-F5344CB8AC3E}">
        <p14:creationId xmlns:p14="http://schemas.microsoft.com/office/powerpoint/2010/main" val="2673917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19979-7E3A-8F48-8607-160B9F1F3706}"/>
              </a:ext>
            </a:extLst>
          </p:cNvPr>
          <p:cNvSpPr>
            <a:spLocks noGrp="1"/>
          </p:cNvSpPr>
          <p:nvPr>
            <p:ph type="body" sz="quarter" idx="12"/>
          </p:nvPr>
        </p:nvSpPr>
        <p:spPr>
          <a:xfrm>
            <a:off x="357188" y="1352257"/>
            <a:ext cx="8186737" cy="4902239"/>
          </a:xfrm>
        </p:spPr>
        <p:txBody>
          <a:bodyPr/>
          <a:lstStyle/>
          <a:p>
            <a:pPr marL="0" indent="0">
              <a:buNone/>
            </a:pPr>
            <a:endParaRPr lang="en-US" b="1" dirty="0"/>
          </a:p>
          <a:p>
            <a:pPr marL="0" indent="0">
              <a:buNone/>
            </a:pPr>
            <a:r>
              <a:rPr lang="en-US" b="1" dirty="0"/>
              <a:t>Producer Obligations:</a:t>
            </a:r>
            <a:r>
              <a:rPr lang="en-US" dirty="0"/>
              <a:t> Unlike the four other regulated provinces where Call2Recycle reports on performance to the government, in Ontario the individual producer will be responsible to provide audited Ontario sales and collection performance to the Authority (may not keep separate records &amp; includes on-line sales).</a:t>
            </a:r>
          </a:p>
          <a:p>
            <a:pPr marL="0" indent="0">
              <a:buNone/>
            </a:pPr>
            <a:endParaRPr lang="en-US" dirty="0"/>
          </a:p>
          <a:p>
            <a:pPr marL="342900" indent="-342900">
              <a:buFont typeface="Wingdings" panose="05000000000000000000" pitchFamily="2" charset="2"/>
              <a:buChar char="Ø"/>
            </a:pPr>
            <a:r>
              <a:rPr lang="en-US" b="1" dirty="0"/>
              <a:t>Implications:</a:t>
            </a:r>
            <a:r>
              <a:rPr lang="en-US" dirty="0"/>
              <a:t> Cannot be discharged to Call2Recycle, collecting data, annual audit and reporting costs to be borne directly by the Producer. Incremental time, costs and lack of provincial harmonization. </a:t>
            </a:r>
          </a:p>
          <a:p>
            <a:pPr marL="0" indent="0">
              <a:buNone/>
            </a:pPr>
            <a:endParaRPr lang="en-US" dirty="0"/>
          </a:p>
        </p:txBody>
      </p:sp>
      <p:sp>
        <p:nvSpPr>
          <p:cNvPr id="3" name="Text Placeholder 2">
            <a:extLst>
              <a:ext uri="{FF2B5EF4-FFF2-40B4-BE49-F238E27FC236}">
                <a16:creationId xmlns:a16="http://schemas.microsoft.com/office/drawing/2014/main" id="{49B56FE0-A628-8244-9CAB-6B1E6FB9CF05}"/>
              </a:ext>
            </a:extLst>
          </p:cNvPr>
          <p:cNvSpPr>
            <a:spLocks noGrp="1"/>
          </p:cNvSpPr>
          <p:nvPr>
            <p:ph type="body" sz="quarter" idx="11"/>
          </p:nvPr>
        </p:nvSpPr>
        <p:spPr>
          <a:xfrm>
            <a:off x="357188" y="842964"/>
            <a:ext cx="8531631" cy="669492"/>
          </a:xfrm>
        </p:spPr>
        <p:txBody>
          <a:bodyPr/>
          <a:lstStyle/>
          <a:p>
            <a:r>
              <a:rPr lang="en-US" b="1" dirty="0"/>
              <a:t>4. Key Areas of Concern: Producer Obligations</a:t>
            </a:r>
          </a:p>
        </p:txBody>
      </p:sp>
    </p:spTree>
    <p:extLst>
      <p:ext uri="{BB962C8B-B14F-4D97-AF65-F5344CB8AC3E}">
        <p14:creationId xmlns:p14="http://schemas.microsoft.com/office/powerpoint/2010/main" val="2143539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19979-7E3A-8F48-8607-160B9F1F3706}"/>
              </a:ext>
            </a:extLst>
          </p:cNvPr>
          <p:cNvSpPr>
            <a:spLocks noGrp="1"/>
          </p:cNvSpPr>
          <p:nvPr>
            <p:ph type="body" sz="quarter" idx="12"/>
          </p:nvPr>
        </p:nvSpPr>
        <p:spPr>
          <a:xfrm>
            <a:off x="357188" y="1352257"/>
            <a:ext cx="8186737" cy="4902239"/>
          </a:xfrm>
        </p:spPr>
        <p:txBody>
          <a:bodyPr/>
          <a:lstStyle/>
          <a:p>
            <a:pPr marL="0" indent="0">
              <a:buNone/>
            </a:pPr>
            <a:endParaRPr lang="en-US" b="1" dirty="0"/>
          </a:p>
          <a:p>
            <a:pPr marL="0" indent="0">
              <a:buNone/>
            </a:pPr>
            <a:r>
              <a:rPr lang="en-US" b="1" dirty="0"/>
              <a:t>Obligated Products</a:t>
            </a:r>
            <a:r>
              <a:rPr lang="en-US" dirty="0"/>
              <a:t>: Unlike the four other regulated provinces, Ontario has set a threshold by weight (vs. units) to determine the obligation of the product.</a:t>
            </a:r>
          </a:p>
          <a:p>
            <a:pPr marL="0" indent="0">
              <a:buNone/>
            </a:pPr>
            <a:endParaRPr lang="en-US" dirty="0"/>
          </a:p>
          <a:p>
            <a:pPr marL="342900" indent="-342900">
              <a:buFont typeface="Wingdings" panose="05000000000000000000" pitchFamily="2" charset="2"/>
              <a:buChar char="Ø"/>
            </a:pPr>
            <a:r>
              <a:rPr lang="en-US" b="1" dirty="0"/>
              <a:t>Implications</a:t>
            </a:r>
            <a:r>
              <a:rPr lang="en-US" dirty="0"/>
              <a:t>: Many products will be obligated – car key fobs, watches, smoke detectors, flashlights, thermostats, construction tools such as stud finders, greeting cards, seasonal items, etc. Our knowledge of this market anticipates significant complexity, costs, and errors. Additional product/battery volume will be relatively small and/or difficult to remove from products. </a:t>
            </a:r>
            <a:endParaRPr lang="en-US" sz="1800" dirty="0"/>
          </a:p>
        </p:txBody>
      </p:sp>
      <p:sp>
        <p:nvSpPr>
          <p:cNvPr id="3" name="Text Placeholder 2">
            <a:extLst>
              <a:ext uri="{FF2B5EF4-FFF2-40B4-BE49-F238E27FC236}">
                <a16:creationId xmlns:a16="http://schemas.microsoft.com/office/drawing/2014/main" id="{49B56FE0-A628-8244-9CAB-6B1E6FB9CF05}"/>
              </a:ext>
            </a:extLst>
          </p:cNvPr>
          <p:cNvSpPr>
            <a:spLocks noGrp="1"/>
          </p:cNvSpPr>
          <p:nvPr>
            <p:ph type="body" sz="quarter" idx="11"/>
          </p:nvPr>
        </p:nvSpPr>
        <p:spPr/>
        <p:txBody>
          <a:bodyPr/>
          <a:lstStyle/>
          <a:p>
            <a:r>
              <a:rPr lang="en-US" b="1" dirty="0"/>
              <a:t>4. Key Areas of Concern: Obligated Products </a:t>
            </a:r>
          </a:p>
        </p:txBody>
      </p:sp>
    </p:spTree>
    <p:extLst>
      <p:ext uri="{BB962C8B-B14F-4D97-AF65-F5344CB8AC3E}">
        <p14:creationId xmlns:p14="http://schemas.microsoft.com/office/powerpoint/2010/main" val="3907636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19979-7E3A-8F48-8607-160B9F1F3706}"/>
              </a:ext>
            </a:extLst>
          </p:cNvPr>
          <p:cNvSpPr>
            <a:spLocks noGrp="1"/>
          </p:cNvSpPr>
          <p:nvPr>
            <p:ph type="body" sz="quarter" idx="12"/>
          </p:nvPr>
        </p:nvSpPr>
        <p:spPr>
          <a:xfrm>
            <a:off x="357188" y="1352257"/>
            <a:ext cx="8186737" cy="4902239"/>
          </a:xfrm>
        </p:spPr>
        <p:txBody>
          <a:bodyPr/>
          <a:lstStyle/>
          <a:p>
            <a:pPr marL="0" indent="0">
              <a:buNone/>
            </a:pPr>
            <a:endParaRPr lang="en-US" b="1" dirty="0"/>
          </a:p>
          <a:p>
            <a:pPr marL="0" indent="0">
              <a:buNone/>
            </a:pPr>
            <a:r>
              <a:rPr lang="en-US" b="1" dirty="0"/>
              <a:t>Battery Definition: </a:t>
            </a:r>
            <a:r>
              <a:rPr lang="en-US" dirty="0"/>
              <a:t>Expanded to include small rechargeable (which we support – consumer clarity, level playing field, etc.) and large format, including automotive, unless covered by Electronics regulation.</a:t>
            </a:r>
          </a:p>
          <a:p>
            <a:pPr marL="0" indent="0">
              <a:buNone/>
            </a:pPr>
            <a:endParaRPr lang="en-US" dirty="0"/>
          </a:p>
          <a:p>
            <a:pPr marL="342900" indent="-342900">
              <a:buFont typeface="Wingdings" panose="05000000000000000000" pitchFamily="2" charset="2"/>
              <a:buChar char="Ø"/>
            </a:pPr>
            <a:r>
              <a:rPr lang="en-US" b="1" dirty="0"/>
              <a:t>Implications: </a:t>
            </a:r>
            <a:r>
              <a:rPr lang="en-US" dirty="0"/>
              <a:t>Motive, automotive (lead and EV) and large format (server farms?) included, notwithstanding that potential and existing commercial solutions exist. These new batteries categories present incremental reporting requirements and additional burden for producers.</a:t>
            </a:r>
            <a:endParaRPr lang="en-US" sz="1800" dirty="0"/>
          </a:p>
        </p:txBody>
      </p:sp>
      <p:sp>
        <p:nvSpPr>
          <p:cNvPr id="3" name="Text Placeholder 2">
            <a:extLst>
              <a:ext uri="{FF2B5EF4-FFF2-40B4-BE49-F238E27FC236}">
                <a16:creationId xmlns:a16="http://schemas.microsoft.com/office/drawing/2014/main" id="{49B56FE0-A628-8244-9CAB-6B1E6FB9CF05}"/>
              </a:ext>
            </a:extLst>
          </p:cNvPr>
          <p:cNvSpPr>
            <a:spLocks noGrp="1"/>
          </p:cNvSpPr>
          <p:nvPr>
            <p:ph type="body" sz="quarter" idx="11"/>
          </p:nvPr>
        </p:nvSpPr>
        <p:spPr/>
        <p:txBody>
          <a:bodyPr/>
          <a:lstStyle/>
          <a:p>
            <a:r>
              <a:rPr lang="en-US" b="1" dirty="0"/>
              <a:t>4. Key Areas of Concern: Battery Definition</a:t>
            </a:r>
          </a:p>
        </p:txBody>
      </p:sp>
    </p:spTree>
    <p:extLst>
      <p:ext uri="{BB962C8B-B14F-4D97-AF65-F5344CB8AC3E}">
        <p14:creationId xmlns:p14="http://schemas.microsoft.com/office/powerpoint/2010/main" val="2949977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19979-7E3A-8F48-8607-160B9F1F3706}"/>
              </a:ext>
            </a:extLst>
          </p:cNvPr>
          <p:cNvSpPr>
            <a:spLocks noGrp="1"/>
          </p:cNvSpPr>
          <p:nvPr>
            <p:ph type="body" sz="quarter" idx="12"/>
          </p:nvPr>
        </p:nvSpPr>
        <p:spPr>
          <a:xfrm>
            <a:off x="357188" y="1352257"/>
            <a:ext cx="8186737" cy="4902239"/>
          </a:xfrm>
        </p:spPr>
        <p:txBody>
          <a:bodyPr/>
          <a:lstStyle/>
          <a:p>
            <a:pPr marL="0" indent="0">
              <a:buNone/>
            </a:pPr>
            <a:endParaRPr lang="en-US" b="1" dirty="0"/>
          </a:p>
          <a:p>
            <a:pPr marL="0" indent="0">
              <a:buNone/>
            </a:pPr>
            <a:r>
              <a:rPr lang="en-US" b="1" dirty="0"/>
              <a:t>Collection Targets</a:t>
            </a:r>
            <a:r>
              <a:rPr lang="en-US" dirty="0"/>
              <a:t>: Our decades of experience in battery collection and recycling confirm Ontario’s single use targets are aggressive and rechargeable targets are virtually unattainable.</a:t>
            </a:r>
          </a:p>
          <a:p>
            <a:pPr marL="0" indent="0">
              <a:buNone/>
            </a:pPr>
            <a:endParaRPr lang="en-US" dirty="0"/>
          </a:p>
          <a:p>
            <a:pPr marL="342900" indent="-342900">
              <a:buFont typeface="Wingdings" panose="05000000000000000000" pitchFamily="2" charset="2"/>
              <a:buChar char="Ø"/>
            </a:pPr>
            <a:r>
              <a:rPr lang="en-US" b="1" dirty="0"/>
              <a:t>Implications</a:t>
            </a:r>
            <a:r>
              <a:rPr lang="en-US" dirty="0"/>
              <a:t>: Costs for consumer awareness and promotion and collections. Reconciliation of collections and funds between potential competing programs may be an issue.</a:t>
            </a:r>
          </a:p>
          <a:p>
            <a:pPr marL="0" indent="0">
              <a:buNone/>
            </a:pPr>
            <a:endParaRPr lang="en-US" dirty="0"/>
          </a:p>
        </p:txBody>
      </p:sp>
      <p:sp>
        <p:nvSpPr>
          <p:cNvPr id="3" name="Text Placeholder 2">
            <a:extLst>
              <a:ext uri="{FF2B5EF4-FFF2-40B4-BE49-F238E27FC236}">
                <a16:creationId xmlns:a16="http://schemas.microsoft.com/office/drawing/2014/main" id="{49B56FE0-A628-8244-9CAB-6B1E6FB9CF05}"/>
              </a:ext>
            </a:extLst>
          </p:cNvPr>
          <p:cNvSpPr>
            <a:spLocks noGrp="1"/>
          </p:cNvSpPr>
          <p:nvPr>
            <p:ph type="body" sz="quarter" idx="11"/>
          </p:nvPr>
        </p:nvSpPr>
        <p:spPr/>
        <p:txBody>
          <a:bodyPr/>
          <a:lstStyle/>
          <a:p>
            <a:r>
              <a:rPr lang="en-US" b="1" dirty="0"/>
              <a:t>4. Key Areas of Concern: Collection Targets</a:t>
            </a:r>
          </a:p>
        </p:txBody>
      </p:sp>
    </p:spTree>
    <p:extLst>
      <p:ext uri="{BB962C8B-B14F-4D97-AF65-F5344CB8AC3E}">
        <p14:creationId xmlns:p14="http://schemas.microsoft.com/office/powerpoint/2010/main" val="186262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19979-7E3A-8F48-8607-160B9F1F3706}"/>
              </a:ext>
            </a:extLst>
          </p:cNvPr>
          <p:cNvSpPr>
            <a:spLocks noGrp="1"/>
          </p:cNvSpPr>
          <p:nvPr>
            <p:ph type="body" sz="quarter" idx="12"/>
          </p:nvPr>
        </p:nvSpPr>
        <p:spPr>
          <a:xfrm>
            <a:off x="357188" y="1352257"/>
            <a:ext cx="8186737" cy="4902239"/>
          </a:xfrm>
        </p:spPr>
        <p:txBody>
          <a:bodyPr/>
          <a:lstStyle/>
          <a:p>
            <a:pPr marL="0" indent="0">
              <a:buNone/>
            </a:pPr>
            <a:endParaRPr lang="en-US" sz="2400" b="1" dirty="0"/>
          </a:p>
          <a:p>
            <a:pPr marL="0" indent="0">
              <a:buNone/>
            </a:pPr>
            <a:r>
              <a:rPr lang="en-US" b="1" dirty="0"/>
              <a:t>Collection Site Design</a:t>
            </a:r>
            <a:r>
              <a:rPr lang="en-US" dirty="0"/>
              <a:t>: Very prescriptive and expensive requirements on service, particularly around accessibility and/or smaller communities.</a:t>
            </a:r>
          </a:p>
          <a:p>
            <a:pPr marL="0" indent="0">
              <a:buNone/>
            </a:pPr>
            <a:endParaRPr lang="en-US" dirty="0"/>
          </a:p>
          <a:p>
            <a:pPr marL="342900" indent="-342900">
              <a:buFont typeface="Wingdings" panose="05000000000000000000" pitchFamily="2" charset="2"/>
              <a:buChar char="Ø"/>
            </a:pPr>
            <a:r>
              <a:rPr lang="en-US" b="1" dirty="0"/>
              <a:t>Implications</a:t>
            </a:r>
            <a:r>
              <a:rPr lang="en-US" dirty="0"/>
              <a:t>: Complexity and costs. In some cases difficulty in providing service (remote areas, weather, lack of physical premises, etc.).</a:t>
            </a:r>
          </a:p>
          <a:p>
            <a:pPr marL="0" indent="0">
              <a:buNone/>
            </a:pPr>
            <a:endParaRPr lang="en-US" dirty="0"/>
          </a:p>
        </p:txBody>
      </p:sp>
      <p:sp>
        <p:nvSpPr>
          <p:cNvPr id="3" name="Text Placeholder 2">
            <a:extLst>
              <a:ext uri="{FF2B5EF4-FFF2-40B4-BE49-F238E27FC236}">
                <a16:creationId xmlns:a16="http://schemas.microsoft.com/office/drawing/2014/main" id="{49B56FE0-A628-8244-9CAB-6B1E6FB9CF05}"/>
              </a:ext>
            </a:extLst>
          </p:cNvPr>
          <p:cNvSpPr>
            <a:spLocks noGrp="1"/>
          </p:cNvSpPr>
          <p:nvPr>
            <p:ph type="body" sz="quarter" idx="11"/>
          </p:nvPr>
        </p:nvSpPr>
        <p:spPr/>
        <p:txBody>
          <a:bodyPr/>
          <a:lstStyle/>
          <a:p>
            <a:r>
              <a:rPr lang="en-US" b="1" dirty="0"/>
              <a:t>4. Key Areas of Concern: Collection Design</a:t>
            </a:r>
          </a:p>
        </p:txBody>
      </p:sp>
    </p:spTree>
    <p:extLst>
      <p:ext uri="{BB962C8B-B14F-4D97-AF65-F5344CB8AC3E}">
        <p14:creationId xmlns:p14="http://schemas.microsoft.com/office/powerpoint/2010/main" val="735266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19979-7E3A-8F48-8607-160B9F1F3706}"/>
              </a:ext>
            </a:extLst>
          </p:cNvPr>
          <p:cNvSpPr>
            <a:spLocks noGrp="1"/>
          </p:cNvSpPr>
          <p:nvPr>
            <p:ph type="body" sz="quarter" idx="12"/>
          </p:nvPr>
        </p:nvSpPr>
        <p:spPr>
          <a:xfrm>
            <a:off x="357188" y="1352257"/>
            <a:ext cx="8186737" cy="4902239"/>
          </a:xfrm>
        </p:spPr>
        <p:txBody>
          <a:bodyPr/>
          <a:lstStyle/>
          <a:p>
            <a:pPr marL="0" indent="0">
              <a:buNone/>
            </a:pPr>
            <a:endParaRPr lang="en-US" b="1" dirty="0"/>
          </a:p>
          <a:p>
            <a:pPr marL="0" indent="0">
              <a:buNone/>
            </a:pPr>
            <a:r>
              <a:rPr lang="en-US" b="1" dirty="0"/>
              <a:t>Collection Design</a:t>
            </a:r>
            <a:r>
              <a:rPr lang="en-US" dirty="0"/>
              <a:t>: While it is acknowledged that different processing methodology is appropriate, as well as refurbishing for rechargeable batteries, the Authority will produce the guidelines in Ontario, unlike other provinces.</a:t>
            </a:r>
          </a:p>
          <a:p>
            <a:pPr marL="0" indent="0">
              <a:buNone/>
            </a:pPr>
            <a:endParaRPr lang="en-US" dirty="0"/>
          </a:p>
          <a:p>
            <a:pPr marL="342900" indent="-342900">
              <a:buFont typeface="Wingdings" panose="05000000000000000000" pitchFamily="2" charset="2"/>
              <a:buChar char="Ø"/>
            </a:pPr>
            <a:r>
              <a:rPr lang="en-US" b="1" dirty="0"/>
              <a:t>Implications</a:t>
            </a:r>
            <a:r>
              <a:rPr lang="en-US" dirty="0"/>
              <a:t>: Possible lack of alignment to international and national standards, restrictions on processors and marketplace development. Potential costs and complexities. </a:t>
            </a:r>
            <a:r>
              <a:rPr lang="en-CA" dirty="0"/>
              <a:t>Consistent with other provinces, regulation should allow industry to develop/set standards based on international and harmonized best practices.</a:t>
            </a:r>
            <a:endParaRPr lang="en-US" dirty="0"/>
          </a:p>
          <a:p>
            <a:pPr marL="0" indent="0">
              <a:buNone/>
            </a:pPr>
            <a:endParaRPr lang="en-US" dirty="0"/>
          </a:p>
        </p:txBody>
      </p:sp>
      <p:sp>
        <p:nvSpPr>
          <p:cNvPr id="3" name="Text Placeholder 2">
            <a:extLst>
              <a:ext uri="{FF2B5EF4-FFF2-40B4-BE49-F238E27FC236}">
                <a16:creationId xmlns:a16="http://schemas.microsoft.com/office/drawing/2014/main" id="{49B56FE0-A628-8244-9CAB-6B1E6FB9CF05}"/>
              </a:ext>
            </a:extLst>
          </p:cNvPr>
          <p:cNvSpPr>
            <a:spLocks noGrp="1"/>
          </p:cNvSpPr>
          <p:nvPr>
            <p:ph type="body" sz="quarter" idx="11"/>
          </p:nvPr>
        </p:nvSpPr>
        <p:spPr>
          <a:xfrm>
            <a:off x="357188" y="842964"/>
            <a:ext cx="8567072" cy="669492"/>
          </a:xfrm>
        </p:spPr>
        <p:txBody>
          <a:bodyPr/>
          <a:lstStyle/>
          <a:p>
            <a:r>
              <a:rPr lang="en-US" b="1" dirty="0"/>
              <a:t>4. Key Areas of Concern: Processing Guidelines</a:t>
            </a:r>
          </a:p>
        </p:txBody>
      </p:sp>
    </p:spTree>
    <p:extLst>
      <p:ext uri="{BB962C8B-B14F-4D97-AF65-F5344CB8AC3E}">
        <p14:creationId xmlns:p14="http://schemas.microsoft.com/office/powerpoint/2010/main" val="2020894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19979-7E3A-8F48-8607-160B9F1F3706}"/>
              </a:ext>
            </a:extLst>
          </p:cNvPr>
          <p:cNvSpPr>
            <a:spLocks noGrp="1"/>
          </p:cNvSpPr>
          <p:nvPr>
            <p:ph type="body" sz="quarter" idx="12"/>
          </p:nvPr>
        </p:nvSpPr>
        <p:spPr>
          <a:xfrm>
            <a:off x="357188" y="1352257"/>
            <a:ext cx="8186737" cy="4902239"/>
          </a:xfrm>
        </p:spPr>
        <p:txBody>
          <a:bodyPr/>
          <a:lstStyle/>
          <a:p>
            <a:pPr marL="0" indent="0">
              <a:buNone/>
            </a:pPr>
            <a:endParaRPr lang="en-US" b="1" dirty="0"/>
          </a:p>
          <a:p>
            <a:pPr marL="0" indent="0">
              <a:buNone/>
            </a:pPr>
            <a:r>
              <a:rPr lang="en-US" b="1" dirty="0"/>
              <a:t>Electronics Definition</a:t>
            </a:r>
            <a:r>
              <a:rPr lang="en-US" dirty="0"/>
              <a:t>: Unlike MB, QC and PEI, categories have been expanded to include power tools (presumably garden included), medical devices and small appliances, including the battery. No diversion targets set.</a:t>
            </a:r>
          </a:p>
          <a:p>
            <a:pPr marL="0" indent="0">
              <a:buNone/>
            </a:pPr>
            <a:endParaRPr lang="en-US" dirty="0"/>
          </a:p>
          <a:p>
            <a:pPr marL="342900" indent="-342900">
              <a:buFont typeface="Wingdings" panose="05000000000000000000" pitchFamily="2" charset="2"/>
              <a:buChar char="Ø"/>
            </a:pPr>
            <a:r>
              <a:rPr lang="en-US" b="1" dirty="0"/>
              <a:t>Implications</a:t>
            </a:r>
            <a:r>
              <a:rPr lang="en-US" dirty="0"/>
              <a:t>: Costs and complexities. Producer will have to establish a program in a very short time to collect these products. In the absence of targets, program set-up costs will be significant but volume low, thereby having little environmental benefit. </a:t>
            </a:r>
            <a:endParaRPr lang="en-US" sz="1800" dirty="0"/>
          </a:p>
        </p:txBody>
      </p:sp>
      <p:sp>
        <p:nvSpPr>
          <p:cNvPr id="3" name="Text Placeholder 2">
            <a:extLst>
              <a:ext uri="{FF2B5EF4-FFF2-40B4-BE49-F238E27FC236}">
                <a16:creationId xmlns:a16="http://schemas.microsoft.com/office/drawing/2014/main" id="{49B56FE0-A628-8244-9CAB-6B1E6FB9CF05}"/>
              </a:ext>
            </a:extLst>
          </p:cNvPr>
          <p:cNvSpPr>
            <a:spLocks noGrp="1"/>
          </p:cNvSpPr>
          <p:nvPr>
            <p:ph type="body" sz="quarter" idx="11"/>
          </p:nvPr>
        </p:nvSpPr>
        <p:spPr>
          <a:xfrm>
            <a:off x="357188" y="842964"/>
            <a:ext cx="8567072" cy="669492"/>
          </a:xfrm>
        </p:spPr>
        <p:txBody>
          <a:bodyPr/>
          <a:lstStyle/>
          <a:p>
            <a:r>
              <a:rPr lang="en-US" b="1" dirty="0"/>
              <a:t>4. Key Areas of Concern: Electronics Definition</a:t>
            </a:r>
          </a:p>
        </p:txBody>
      </p:sp>
    </p:spTree>
    <p:extLst>
      <p:ext uri="{BB962C8B-B14F-4D97-AF65-F5344CB8AC3E}">
        <p14:creationId xmlns:p14="http://schemas.microsoft.com/office/powerpoint/2010/main" val="125165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39E265-E0B8-2E48-AC47-F1E90FAC1BA1}"/>
              </a:ext>
            </a:extLst>
          </p:cNvPr>
          <p:cNvSpPr>
            <a:spLocks noGrp="1"/>
          </p:cNvSpPr>
          <p:nvPr>
            <p:ph type="body" sz="quarter" idx="12"/>
          </p:nvPr>
        </p:nvSpPr>
        <p:spPr>
          <a:xfrm>
            <a:off x="304801" y="1327999"/>
            <a:ext cx="8239124" cy="5044448"/>
          </a:xfrm>
        </p:spPr>
        <p:txBody>
          <a:bodyPr/>
          <a:lstStyle/>
          <a:p>
            <a:pPr>
              <a:buFont typeface="+mj-lt"/>
              <a:buAutoNum type="alphaLcPeriod"/>
            </a:pPr>
            <a:endParaRPr lang="en-CA" b="1" dirty="0"/>
          </a:p>
          <a:p>
            <a:pPr>
              <a:buFont typeface="+mj-lt"/>
              <a:buAutoNum type="alphaLcPeriod"/>
            </a:pPr>
            <a:r>
              <a:rPr lang="en-CA" b="1" dirty="0"/>
              <a:t>National, harmonized and standardized program </a:t>
            </a:r>
            <a:r>
              <a:rPr lang="en-CA" dirty="0"/>
              <a:t>(targets, categories, reporting, contracts, etc.).</a:t>
            </a:r>
          </a:p>
          <a:p>
            <a:pPr>
              <a:buFont typeface="+mj-lt"/>
              <a:buAutoNum type="alphaLcPeriod"/>
            </a:pPr>
            <a:endParaRPr lang="en-CA" dirty="0"/>
          </a:p>
          <a:p>
            <a:pPr>
              <a:buFont typeface="+mj-lt"/>
              <a:buAutoNum type="alphaLcPeriod"/>
            </a:pPr>
            <a:r>
              <a:rPr lang="en-CA" b="1" dirty="0"/>
              <a:t>Clear and easy-to-understand regulations </a:t>
            </a:r>
            <a:r>
              <a:rPr lang="en-CA" dirty="0"/>
              <a:t>that minimize complexity, compliance costs and potential errors (categories, clearly defined rules, ability to have the Stewardship Program manage).</a:t>
            </a:r>
          </a:p>
          <a:p>
            <a:pPr>
              <a:buFont typeface="+mj-lt"/>
              <a:buAutoNum type="alphaLcPeriod"/>
            </a:pPr>
            <a:endParaRPr lang="en-CA" dirty="0"/>
          </a:p>
          <a:p>
            <a:pPr>
              <a:buFont typeface="+mj-lt"/>
              <a:buAutoNum type="alphaLcPeriod"/>
            </a:pPr>
            <a:r>
              <a:rPr lang="en-CA" b="1" dirty="0"/>
              <a:t>Focus on environmental outcomes </a:t>
            </a:r>
            <a:r>
              <a:rPr lang="en-CA" dirty="0"/>
              <a:t>(recycling efficiencies, collections, category inclusion).</a:t>
            </a:r>
          </a:p>
          <a:p>
            <a:pPr marL="0" indent="0">
              <a:buNone/>
            </a:pPr>
            <a:endParaRPr lang="en-CA" dirty="0"/>
          </a:p>
        </p:txBody>
      </p:sp>
      <p:sp>
        <p:nvSpPr>
          <p:cNvPr id="3" name="Text Placeholder 2">
            <a:extLst>
              <a:ext uri="{FF2B5EF4-FFF2-40B4-BE49-F238E27FC236}">
                <a16:creationId xmlns:a16="http://schemas.microsoft.com/office/drawing/2014/main" id="{5B5074A2-CFF0-574B-9E70-533BE6A2402C}"/>
              </a:ext>
            </a:extLst>
          </p:cNvPr>
          <p:cNvSpPr>
            <a:spLocks noGrp="1"/>
          </p:cNvSpPr>
          <p:nvPr>
            <p:ph type="body" sz="quarter" idx="11"/>
          </p:nvPr>
        </p:nvSpPr>
        <p:spPr/>
        <p:txBody>
          <a:bodyPr/>
          <a:lstStyle/>
          <a:p>
            <a:r>
              <a:rPr lang="en-US" b="1" dirty="0"/>
              <a:t>4. Key Areas of Concern: What Producers Should Want</a:t>
            </a:r>
          </a:p>
        </p:txBody>
      </p:sp>
    </p:spTree>
    <p:extLst>
      <p:ext uri="{BB962C8B-B14F-4D97-AF65-F5344CB8AC3E}">
        <p14:creationId xmlns:p14="http://schemas.microsoft.com/office/powerpoint/2010/main" val="2304755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1544836-649A-DC48-A40F-294D1022AA1D}"/>
              </a:ext>
            </a:extLst>
          </p:cNvPr>
          <p:cNvSpPr>
            <a:spLocks noGrp="1"/>
          </p:cNvSpPr>
          <p:nvPr>
            <p:ph type="body" sz="quarter" idx="11"/>
          </p:nvPr>
        </p:nvSpPr>
        <p:spPr>
          <a:xfrm>
            <a:off x="372135" y="688851"/>
            <a:ext cx="8186737" cy="669492"/>
          </a:xfrm>
        </p:spPr>
        <p:txBody>
          <a:bodyPr/>
          <a:lstStyle/>
          <a:p>
            <a:r>
              <a:rPr lang="en-US" b="1" dirty="0"/>
              <a:t>5. Call2Recycle: Role &amp; Limitations</a:t>
            </a:r>
          </a:p>
        </p:txBody>
      </p:sp>
      <p:sp>
        <p:nvSpPr>
          <p:cNvPr id="6" name="Content Placeholder 1">
            <a:extLst>
              <a:ext uri="{FF2B5EF4-FFF2-40B4-BE49-F238E27FC236}">
                <a16:creationId xmlns:a16="http://schemas.microsoft.com/office/drawing/2014/main" id="{094D4B41-97B6-4E80-A3B5-17B4EC45EB35}"/>
              </a:ext>
            </a:extLst>
          </p:cNvPr>
          <p:cNvSpPr txBox="1">
            <a:spLocks/>
          </p:cNvSpPr>
          <p:nvPr/>
        </p:nvSpPr>
        <p:spPr>
          <a:xfrm>
            <a:off x="998534" y="1266395"/>
            <a:ext cx="3383591" cy="5052211"/>
          </a:xfrm>
          <a:prstGeom prst="rect">
            <a:avLst/>
          </a:prstGeom>
        </p:spPr>
        <p:txBody>
          <a:bodyPr numCol="1" spcCol="274320"/>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1800" b="1" dirty="0">
                <a:solidFill>
                  <a:srgbClr val="414141"/>
                </a:solidFill>
                <a:latin typeface="Arial" panose="020B0604020202020204" pitchFamily="34" charset="0"/>
                <a:cs typeface="Arial" panose="020B0604020202020204" pitchFamily="34" charset="0"/>
              </a:rPr>
              <a:t>WHAT THE REGULATIONS PERMIT US TO DO</a:t>
            </a:r>
          </a:p>
          <a:p>
            <a:pPr>
              <a:spcBef>
                <a:spcPts val="0"/>
              </a:spcBef>
            </a:pPr>
            <a:endParaRPr lang="en-US" sz="1200" dirty="0">
              <a:solidFill>
                <a:srgbClr val="41414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Continue serving as your preferred stewardship partner (with certain limitations)</a:t>
            </a:r>
          </a:p>
          <a:p>
            <a:pPr marL="285750" indent="-285750">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Collections</a:t>
            </a:r>
          </a:p>
          <a:p>
            <a:pPr marL="285750" indent="-285750">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Collection Network Establishment/Management with limits</a:t>
            </a:r>
          </a:p>
          <a:p>
            <a:pPr marL="285750" indent="-285750">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Public Education &amp; Promotion</a:t>
            </a:r>
          </a:p>
          <a:p>
            <a:pPr marL="285750" indent="-285750">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Regulatory Updates</a:t>
            </a:r>
          </a:p>
          <a:p>
            <a:pPr marL="285750" indent="-285750">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285750" indent="-285750">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Provide you necessary collection reports &amp; share of collections based on sales </a:t>
            </a:r>
          </a:p>
        </p:txBody>
      </p:sp>
      <p:sp>
        <p:nvSpPr>
          <p:cNvPr id="7" name="Content Placeholder 1">
            <a:extLst>
              <a:ext uri="{FF2B5EF4-FFF2-40B4-BE49-F238E27FC236}">
                <a16:creationId xmlns:a16="http://schemas.microsoft.com/office/drawing/2014/main" id="{A770B3F2-EF98-4297-A697-6D1476E60998}"/>
              </a:ext>
            </a:extLst>
          </p:cNvPr>
          <p:cNvSpPr txBox="1">
            <a:spLocks/>
          </p:cNvSpPr>
          <p:nvPr/>
        </p:nvSpPr>
        <p:spPr>
          <a:xfrm>
            <a:off x="5140432" y="1279343"/>
            <a:ext cx="3383280" cy="4958760"/>
          </a:xfrm>
          <a:prstGeom prst="rect">
            <a:avLst/>
          </a:prstGeom>
        </p:spPr>
        <p:txBody>
          <a:bodyPr numCol="1" spcCol="274320"/>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r>
              <a:rPr lang="en-US" sz="1800" b="1" dirty="0">
                <a:solidFill>
                  <a:srgbClr val="414141"/>
                </a:solidFill>
                <a:latin typeface="Arial" panose="020B0604020202020204" pitchFamily="34" charset="0"/>
                <a:cs typeface="Arial" panose="020B0604020202020204" pitchFamily="34" charset="0"/>
              </a:rPr>
              <a:t>WHAT THE REGULATIONS MAY LIMIT US FROM DOING </a:t>
            </a:r>
          </a:p>
          <a:p>
            <a:pPr marL="571500" indent="-285750">
              <a:spcBef>
                <a:spcPts val="0"/>
              </a:spcBef>
              <a:buFont typeface="Arial" panose="020B0604020202020204" pitchFamily="34" charset="0"/>
              <a:buChar char="•"/>
            </a:pPr>
            <a:endParaRPr lang="en-US" sz="1600" dirty="0">
              <a:solidFill>
                <a:srgbClr val="414141"/>
              </a:solidFill>
              <a:latin typeface="Arial" panose="020B0604020202020204" pitchFamily="34" charset="0"/>
              <a:cs typeface="Arial" panose="020B0604020202020204" pitchFamily="34" charset="0"/>
            </a:endParaRPr>
          </a:p>
          <a:p>
            <a:pPr marL="225425" indent="-225425">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Unlike other regulated provinces, Call2Recycle cannot:</a:t>
            </a:r>
          </a:p>
          <a:p>
            <a:pPr marL="225425" indent="-225425">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461963" indent="-236538">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Increase harmonization (categories, reporting etc.)</a:t>
            </a:r>
          </a:p>
          <a:p>
            <a:pPr marL="225425">
              <a:spcBef>
                <a:spcPts val="0"/>
              </a:spcBef>
            </a:pPr>
            <a:endParaRPr lang="en-US" sz="1400" dirty="0">
              <a:solidFill>
                <a:srgbClr val="414141"/>
              </a:solidFill>
              <a:latin typeface="Arial" panose="020B0604020202020204" pitchFamily="34" charset="0"/>
              <a:cs typeface="Arial" panose="020B0604020202020204" pitchFamily="34" charset="0"/>
            </a:endParaRPr>
          </a:p>
          <a:p>
            <a:pPr marL="461963" indent="-236538">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Submit annual reports on stewards behalf (each producer must report individually)</a:t>
            </a:r>
          </a:p>
          <a:p>
            <a:pPr marL="461963" indent="-236538">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461963" indent="-236538">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Report on Ontario sales </a:t>
            </a:r>
          </a:p>
          <a:p>
            <a:pPr marL="461963" indent="-236538">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461963" indent="-236538">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Report on your collection performance </a:t>
            </a:r>
          </a:p>
          <a:p>
            <a:pPr marL="461963" indent="-236538">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461963" indent="-236538">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Chase “free-riders”</a:t>
            </a:r>
          </a:p>
          <a:p>
            <a:pPr marL="461963" indent="-236538">
              <a:spcBef>
                <a:spcPts val="0"/>
              </a:spcBef>
              <a:buFont typeface="Arial" panose="020B0604020202020204" pitchFamily="34" charset="0"/>
              <a:buChar char="•"/>
            </a:pPr>
            <a:endParaRPr lang="en-US" sz="1400" dirty="0">
              <a:solidFill>
                <a:srgbClr val="414141"/>
              </a:solidFill>
              <a:latin typeface="Arial" panose="020B0604020202020204" pitchFamily="34" charset="0"/>
              <a:cs typeface="Arial" panose="020B0604020202020204" pitchFamily="34" charset="0"/>
            </a:endParaRPr>
          </a:p>
          <a:p>
            <a:pPr marL="461963" indent="-236538">
              <a:spcBef>
                <a:spcPts val="0"/>
              </a:spcBef>
              <a:buFont typeface="Arial" panose="020B0604020202020204" pitchFamily="34" charset="0"/>
              <a:buChar char="•"/>
            </a:pPr>
            <a:r>
              <a:rPr lang="en-US" sz="1400" dirty="0">
                <a:solidFill>
                  <a:srgbClr val="414141"/>
                </a:solidFill>
                <a:latin typeface="Arial" panose="020B0604020202020204" pitchFamily="34" charset="0"/>
                <a:cs typeface="Arial" panose="020B0604020202020204" pitchFamily="34" charset="0"/>
              </a:rPr>
              <a:t>Freely determine processors</a:t>
            </a:r>
          </a:p>
          <a:p>
            <a:pPr>
              <a:spcBef>
                <a:spcPts val="0"/>
              </a:spcBef>
            </a:pPr>
            <a:endParaRPr lang="en-US" sz="1600" dirty="0">
              <a:solidFill>
                <a:srgbClr val="414141"/>
              </a:solidFill>
              <a:latin typeface="Arial" panose="020B0604020202020204" pitchFamily="34" charset="0"/>
              <a:cs typeface="Arial" panose="020B0604020202020204" pitchFamily="34" charset="0"/>
            </a:endParaRPr>
          </a:p>
          <a:p>
            <a:pPr marL="225425" indent="-225425">
              <a:spcBef>
                <a:spcPts val="0"/>
              </a:spcBef>
              <a:buFont typeface="Arial" panose="020B0604020202020204" pitchFamily="34" charset="0"/>
              <a:buChar char="•"/>
            </a:pPr>
            <a:endParaRPr lang="en-US" sz="1600" dirty="0">
              <a:solidFill>
                <a:srgbClr val="414141"/>
              </a:solidFill>
              <a:latin typeface="Arial" panose="020B0604020202020204" pitchFamily="34" charset="0"/>
              <a:cs typeface="Arial" panose="020B0604020202020204" pitchFamily="34" charset="0"/>
            </a:endParaRPr>
          </a:p>
        </p:txBody>
      </p:sp>
      <p:pic>
        <p:nvPicPr>
          <p:cNvPr id="1030" name="Picture 6" descr="Image result for checkmark and x">
            <a:extLst>
              <a:ext uri="{FF2B5EF4-FFF2-40B4-BE49-F238E27FC236}">
                <a16:creationId xmlns:a16="http://schemas.microsoft.com/office/drawing/2014/main" id="{36F9E335-86C1-4651-908F-2D855EECD4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311" t="13177" r="50000" b="6671"/>
          <a:stretch/>
        </p:blipFill>
        <p:spPr bwMode="auto">
          <a:xfrm>
            <a:off x="4570635" y="1452314"/>
            <a:ext cx="569797" cy="5553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heckmark and x">
            <a:extLst>
              <a:ext uri="{FF2B5EF4-FFF2-40B4-BE49-F238E27FC236}">
                <a16:creationId xmlns:a16="http://schemas.microsoft.com/office/drawing/2014/main" id="{31E470A1-CC17-4AB8-95EE-4E6EA1BBE30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4962" t="13050" r="8438" b="6277"/>
          <a:stretch/>
        </p:blipFill>
        <p:spPr bwMode="auto">
          <a:xfrm>
            <a:off x="372135" y="1430783"/>
            <a:ext cx="569797" cy="54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502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8CA820-A609-A249-A368-216777F1012B}"/>
              </a:ext>
            </a:extLst>
          </p:cNvPr>
          <p:cNvSpPr>
            <a:spLocks noGrp="1"/>
          </p:cNvSpPr>
          <p:nvPr>
            <p:ph type="body" sz="quarter" idx="12"/>
          </p:nvPr>
        </p:nvSpPr>
        <p:spPr>
          <a:xfrm>
            <a:off x="357187" y="1297177"/>
            <a:ext cx="8186737" cy="5028467"/>
          </a:xfrm>
        </p:spPr>
        <p:txBody>
          <a:bodyPr/>
          <a:lstStyle/>
          <a:p>
            <a:pPr>
              <a:buFont typeface="+mj-lt"/>
              <a:buAutoNum type="alphaLcPeriod"/>
            </a:pPr>
            <a:r>
              <a:rPr lang="en-US" sz="1600" dirty="0">
                <a:latin typeface="Arial" panose="020B0604020202020204" pitchFamily="34" charset="0"/>
                <a:ea typeface="Times New Roman" panose="02020603050405020304" pitchFamily="18" charset="0"/>
                <a:cs typeface="Arial" panose="020B0604020202020204" pitchFamily="34" charset="0"/>
              </a:rPr>
              <a:t>Review regulation ASAP and determine how this will impact your</a:t>
            </a:r>
            <a:r>
              <a:rPr lang="en-US" sz="1600" dirty="0">
                <a:latin typeface="Arial" panose="020B0604020202020204" pitchFamily="34" charset="0"/>
                <a:ea typeface="Times New Roman" panose="02020603050405020304" pitchFamily="18" charset="0"/>
              </a:rPr>
              <a:t> organization.</a:t>
            </a:r>
            <a:endParaRPr lang="en-US" sz="1600" dirty="0">
              <a:latin typeface="Calibri" panose="020F0502020204030204" pitchFamily="34" charset="0"/>
              <a:ea typeface="Times New Roman" panose="02020603050405020304" pitchFamily="18" charset="0"/>
            </a:endParaRPr>
          </a:p>
          <a:p>
            <a:pPr>
              <a:buFont typeface="+mj-lt"/>
              <a:buAutoNum type="alphaLcPeriod"/>
            </a:pPr>
            <a:r>
              <a:rPr lang="en-US" sz="1600" dirty="0">
                <a:latin typeface="Arial" panose="020B0604020202020204" pitchFamily="34" charset="0"/>
                <a:ea typeface="Times New Roman" panose="02020603050405020304" pitchFamily="18" charset="0"/>
              </a:rPr>
              <a:t>Share your concerns with any of your affiliated trade or business associations / organizations.</a:t>
            </a:r>
          </a:p>
          <a:p>
            <a:pPr>
              <a:buFont typeface="+mj-lt"/>
              <a:buAutoNum type="alphaLcPeriod"/>
            </a:pPr>
            <a:r>
              <a:rPr lang="en-US" sz="1600" dirty="0">
                <a:latin typeface="Arial" panose="020B0604020202020204" pitchFamily="34" charset="0"/>
                <a:ea typeface="Times New Roman" panose="02020603050405020304" pitchFamily="18" charset="0"/>
              </a:rPr>
              <a:t>Arrange meetings with the ministry representatives to share your concerns.</a:t>
            </a:r>
          </a:p>
          <a:p>
            <a:pPr>
              <a:buFont typeface="+mj-lt"/>
              <a:buAutoNum type="alphaLcPeriod"/>
            </a:pPr>
            <a:r>
              <a:rPr lang="en-US" sz="1600" dirty="0">
                <a:latin typeface="Arial" panose="020B0604020202020204" pitchFamily="34" charset="0"/>
                <a:ea typeface="Times New Roman" panose="02020603050405020304" pitchFamily="18" charset="0"/>
              </a:rPr>
              <a:t>At a minimum, write and submit your concerns to the Ministry via the </a:t>
            </a:r>
            <a:r>
              <a:rPr lang="en-CA" sz="1600" dirty="0">
                <a:hlinkClick r:id="rId3"/>
              </a:rPr>
              <a:t>Environmental Registry of Ontario (ERO) portal</a:t>
            </a:r>
            <a:r>
              <a:rPr lang="en-CA" sz="1600" dirty="0"/>
              <a:t> </a:t>
            </a:r>
            <a:r>
              <a:rPr lang="en-CA" sz="1600" b="1" dirty="0"/>
              <a:t>by June 23</a:t>
            </a:r>
            <a:endParaRPr lang="en-CA" sz="1600" dirty="0"/>
          </a:p>
          <a:p>
            <a:pPr>
              <a:buFont typeface="+mj-lt"/>
              <a:buAutoNum type="alphaLcPeriod"/>
            </a:pPr>
            <a:r>
              <a:rPr lang="en-CA" sz="1600" dirty="0"/>
              <a:t>Recommend and reaffirm your support for a harmonized national solution:</a:t>
            </a:r>
          </a:p>
          <a:p>
            <a:pPr lvl="1">
              <a:buFont typeface="Arial" panose="020B0604020202020204" pitchFamily="34" charset="0"/>
              <a:buChar char="•"/>
            </a:pPr>
            <a:r>
              <a:rPr lang="en-CA" sz="1500" dirty="0">
                <a:latin typeface="Arial" panose="020B0604020202020204" pitchFamily="34" charset="0"/>
                <a:cs typeface="Arial" panose="020B0604020202020204" pitchFamily="34" charset="0"/>
              </a:rPr>
              <a:t>In comments back to ministry, recommend a harmonized solution.</a:t>
            </a:r>
            <a:endParaRPr lang="en-CA" sz="1600" dirty="0"/>
          </a:p>
          <a:p>
            <a:pPr>
              <a:buFont typeface="+mj-lt"/>
              <a:buAutoNum type="alphaLcPeriod"/>
            </a:pPr>
            <a:r>
              <a:rPr lang="en-CA" sz="1600" dirty="0"/>
              <a:t>Contact Call2Recycle – USA or Canada – for further assistance on responding to the draft regulations.</a:t>
            </a:r>
          </a:p>
          <a:p>
            <a:pPr lvl="1">
              <a:buFont typeface="Wingdings" panose="05000000000000000000" pitchFamily="2" charset="2"/>
              <a:buChar char="§"/>
            </a:pPr>
            <a:r>
              <a:rPr lang="en-CA" sz="1600" dirty="0">
                <a:latin typeface="Arial"/>
                <a:cs typeface="Arial"/>
              </a:rPr>
              <a:t>Al background documents and key considerations can be found at: </a:t>
            </a:r>
            <a:r>
              <a:rPr lang="en-CA" sz="1600" dirty="0">
                <a:latin typeface="Arial"/>
                <a:cs typeface="Arial"/>
                <a:hlinkClick r:id="rId4"/>
              </a:rPr>
              <a:t>www.call2recycle.ca/ONregulation</a:t>
            </a:r>
            <a:endParaRPr lang="en-CA" sz="1600" dirty="0">
              <a:latin typeface="Arial"/>
              <a:cs typeface="Arial"/>
            </a:endParaRPr>
          </a:p>
          <a:p>
            <a:pPr>
              <a:buFont typeface="+mj-lt"/>
              <a:buAutoNum type="alphaLcPeriod"/>
            </a:pPr>
            <a:r>
              <a:rPr lang="en-CA" sz="1600" dirty="0"/>
              <a:t>Expect communication from Call2Recycle to support a National Program for batteries.</a:t>
            </a:r>
          </a:p>
          <a:p>
            <a:pPr lvl="1">
              <a:buFont typeface="Arial" panose="020B0604020202020204" pitchFamily="34" charset="0"/>
              <a:buChar char="•"/>
            </a:pPr>
            <a:r>
              <a:rPr lang="en-CA" sz="1500" dirty="0">
                <a:latin typeface="Arial" panose="020B0604020202020204" pitchFamily="34" charset="0"/>
                <a:cs typeface="Arial" panose="020B0604020202020204" pitchFamily="34" charset="0"/>
              </a:rPr>
              <a:t>Submit intention to partner with Call2Recycle as your Producer Responsibility Organization for Ontario – communication regarding this to follow.</a:t>
            </a:r>
          </a:p>
        </p:txBody>
      </p:sp>
      <p:sp>
        <p:nvSpPr>
          <p:cNvPr id="4" name="Text Placeholder 3">
            <a:extLst>
              <a:ext uri="{FF2B5EF4-FFF2-40B4-BE49-F238E27FC236}">
                <a16:creationId xmlns:a16="http://schemas.microsoft.com/office/drawing/2014/main" id="{F1544836-649A-DC48-A40F-294D1022AA1D}"/>
              </a:ext>
            </a:extLst>
          </p:cNvPr>
          <p:cNvSpPr>
            <a:spLocks noGrp="1"/>
          </p:cNvSpPr>
          <p:nvPr>
            <p:ph type="body" sz="quarter" idx="11"/>
          </p:nvPr>
        </p:nvSpPr>
        <p:spPr/>
        <p:txBody>
          <a:bodyPr/>
          <a:lstStyle/>
          <a:p>
            <a:r>
              <a:rPr lang="en-US" b="1" dirty="0"/>
              <a:t>5. Next Steps: What can you do in the Short Term</a:t>
            </a:r>
          </a:p>
        </p:txBody>
      </p:sp>
    </p:spTree>
    <p:extLst>
      <p:ext uri="{BB962C8B-B14F-4D97-AF65-F5344CB8AC3E}">
        <p14:creationId xmlns:p14="http://schemas.microsoft.com/office/powerpoint/2010/main" val="268696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5950" y="977901"/>
            <a:ext cx="7645400" cy="3785652"/>
          </a:xfrm>
          <a:prstGeom prst="rect">
            <a:avLst/>
          </a:prstGeom>
          <a:ln>
            <a:solidFill>
              <a:schemeClr val="bg1">
                <a:alpha val="0"/>
              </a:schemeClr>
            </a:solidFill>
          </a:ln>
        </p:spPr>
        <p:txBody>
          <a:bodyPr wrap="square" rtlCol="0" anchor="t">
            <a:spAutoFit/>
          </a:bodyPr>
          <a:lstStyle/>
          <a:p>
            <a:pPr>
              <a:lnSpc>
                <a:spcPct val="150000"/>
              </a:lnSpc>
            </a:pPr>
            <a:r>
              <a:rPr lang="en-US" sz="2800" b="1" dirty="0">
                <a:latin typeface="Arial" panose="020B0604020202020204" pitchFamily="34" charset="0"/>
                <a:cs typeface="Arial" panose="020B0604020202020204" pitchFamily="34" charset="0"/>
              </a:rPr>
              <a:t>Agenda</a:t>
            </a:r>
          </a:p>
          <a:p>
            <a:pPr marL="457200" indent="-457200">
              <a:lnSpc>
                <a:spcPct val="150000"/>
              </a:lnSpc>
              <a:buFont typeface="+mj-lt"/>
              <a:buAutoNum type="arabicPeriod"/>
            </a:pPr>
            <a:r>
              <a:rPr lang="en-US" sz="2400" dirty="0">
                <a:latin typeface="Arial" panose="020B0604020202020204" pitchFamily="34" charset="0"/>
                <a:cs typeface="Arial" panose="020B0604020202020204" pitchFamily="34" charset="0"/>
              </a:rPr>
              <a:t>Purpose of Today</a:t>
            </a:r>
          </a:p>
          <a:p>
            <a:pPr marL="457200" indent="-457200">
              <a:lnSpc>
                <a:spcPct val="150000"/>
              </a:lnSpc>
              <a:buFont typeface="+mj-lt"/>
              <a:buAutoNum type="arabicPeriod"/>
            </a:pPr>
            <a:r>
              <a:rPr lang="en-US" sz="2400" dirty="0">
                <a:latin typeface="Arial" panose="020B0604020202020204" pitchFamily="34" charset="0"/>
                <a:cs typeface="Arial" panose="020B0604020202020204" pitchFamily="34" charset="0"/>
              </a:rPr>
              <a:t>Ontario Context</a:t>
            </a:r>
          </a:p>
          <a:p>
            <a:pPr marL="457200" indent="-457200">
              <a:lnSpc>
                <a:spcPct val="150000"/>
              </a:lnSpc>
              <a:buFont typeface="+mj-lt"/>
              <a:buAutoNum type="arabicPeriod"/>
            </a:pPr>
            <a:r>
              <a:rPr lang="en-US" sz="2400" dirty="0">
                <a:latin typeface="Arial" panose="020B0604020202020204" pitchFamily="34" charset="0"/>
                <a:cs typeface="Arial" panose="020B0604020202020204" pitchFamily="34" charset="0"/>
              </a:rPr>
              <a:t>Draft Regulation Overview</a:t>
            </a:r>
          </a:p>
          <a:p>
            <a:pPr marL="457200" indent="-457200">
              <a:lnSpc>
                <a:spcPct val="150000"/>
              </a:lnSpc>
              <a:buFont typeface="+mj-lt"/>
              <a:buAutoNum type="arabicPeriod"/>
            </a:pPr>
            <a:r>
              <a:rPr lang="en-US" sz="2400" dirty="0">
                <a:latin typeface="Arial" panose="020B0604020202020204" pitchFamily="34" charset="0"/>
                <a:cs typeface="Arial" panose="020B0604020202020204" pitchFamily="34" charset="0"/>
              </a:rPr>
              <a:t>Key Areas of Concern</a:t>
            </a:r>
          </a:p>
          <a:p>
            <a:pPr marL="457200" indent="-457200">
              <a:lnSpc>
                <a:spcPct val="150000"/>
              </a:lnSpc>
              <a:buFont typeface="+mj-lt"/>
              <a:buAutoNum type="arabicPeriod"/>
            </a:pPr>
            <a:r>
              <a:rPr lang="en-US" sz="2400" dirty="0">
                <a:latin typeface="Arial" panose="020B0604020202020204" pitchFamily="34" charset="0"/>
                <a:cs typeface="Arial" panose="020B0604020202020204" pitchFamily="34" charset="0"/>
              </a:rPr>
              <a:t>Call2Recycle’s Role &amp; Next Steps</a:t>
            </a:r>
          </a:p>
          <a:p>
            <a:endParaRPr lang="en-US" dirty="0"/>
          </a:p>
        </p:txBody>
      </p:sp>
    </p:spTree>
    <p:extLst>
      <p:ext uri="{BB962C8B-B14F-4D97-AF65-F5344CB8AC3E}">
        <p14:creationId xmlns:p14="http://schemas.microsoft.com/office/powerpoint/2010/main" val="4122688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42808"/>
            <a:ext cx="7772400" cy="1732919"/>
          </a:xfrm>
        </p:spPr>
        <p:txBody>
          <a:bodyPr numCol="1"/>
          <a:lstStyle/>
          <a:p>
            <a:r>
              <a:rPr lang="en-US" sz="4800" b="0" dirty="0">
                <a:solidFill>
                  <a:schemeClr val="bg1"/>
                </a:solidFill>
                <a:latin typeface="+mj-lt"/>
                <a:cs typeface="Apple Chancery"/>
              </a:rPr>
              <a:t>Questions?</a:t>
            </a:r>
            <a:br>
              <a:rPr lang="en-US" sz="4800" b="0" dirty="0">
                <a:solidFill>
                  <a:schemeClr val="bg1"/>
                </a:solidFill>
                <a:latin typeface="+mj-lt"/>
                <a:cs typeface="Apple Chancery"/>
              </a:rPr>
            </a:br>
            <a:endParaRPr lang="en-US" sz="4800" dirty="0">
              <a:solidFill>
                <a:schemeClr val="bg1"/>
              </a:solidFill>
              <a:latin typeface="+mj-lt"/>
              <a:cs typeface="Apple Chancery"/>
            </a:endParaRPr>
          </a:p>
        </p:txBody>
      </p:sp>
      <p:sp>
        <p:nvSpPr>
          <p:cNvPr id="3" name="TextBox 2"/>
          <p:cNvSpPr txBox="1"/>
          <p:nvPr/>
        </p:nvSpPr>
        <p:spPr>
          <a:xfrm>
            <a:off x="4016323" y="2625647"/>
            <a:ext cx="184666" cy="369332"/>
          </a:xfrm>
          <a:prstGeom prst="rect">
            <a:avLst/>
          </a:prstGeom>
          <a:ln>
            <a:solidFill>
              <a:schemeClr val="bg1">
                <a:alpha val="0"/>
              </a:schemeClr>
            </a:solidFill>
          </a:ln>
        </p:spPr>
        <p:txBody>
          <a:bodyPr wrap="none" rtlCol="0" anchor="t">
            <a:spAutoFit/>
          </a:bodyPr>
          <a:lstStyle/>
          <a:p>
            <a:endParaRPr lang="en-US" dirty="0"/>
          </a:p>
        </p:txBody>
      </p:sp>
      <p:sp>
        <p:nvSpPr>
          <p:cNvPr id="4" name="TextBox 3"/>
          <p:cNvSpPr txBox="1"/>
          <p:nvPr/>
        </p:nvSpPr>
        <p:spPr>
          <a:xfrm>
            <a:off x="3827521" y="2642808"/>
            <a:ext cx="184666" cy="369332"/>
          </a:xfrm>
          <a:prstGeom prst="rect">
            <a:avLst/>
          </a:prstGeom>
          <a:ln>
            <a:solidFill>
              <a:schemeClr val="bg1">
                <a:alpha val="0"/>
              </a:schemeClr>
            </a:solidFill>
          </a:ln>
        </p:spPr>
        <p:txBody>
          <a:bodyPr wrap="none" rtlCol="0" anchor="t">
            <a:spAutoFit/>
          </a:bodyPr>
          <a:lstStyle/>
          <a:p>
            <a:endParaRPr lang="en-US" dirty="0"/>
          </a:p>
        </p:txBody>
      </p:sp>
    </p:spTree>
    <p:extLst>
      <p:ext uri="{BB962C8B-B14F-4D97-AF65-F5344CB8AC3E}">
        <p14:creationId xmlns:p14="http://schemas.microsoft.com/office/powerpoint/2010/main" val="3610141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3429000"/>
            <a:ext cx="8128002" cy="3082630"/>
          </a:xfrm>
        </p:spPr>
        <p:txBody>
          <a:bodyPr numCol="1"/>
          <a:lstStyle/>
          <a:p>
            <a:pPr algn="ctr"/>
            <a:r>
              <a:rPr lang="en-US" dirty="0"/>
              <a:t>For additional information, please contact:</a:t>
            </a:r>
            <a:br>
              <a:rPr lang="en-US" dirty="0"/>
            </a:br>
            <a:br>
              <a:rPr lang="en-US" dirty="0"/>
            </a:br>
            <a:r>
              <a:rPr lang="en-US" b="0" dirty="0"/>
              <a:t>Joe Zenobio</a:t>
            </a:r>
            <a:br>
              <a:rPr lang="en-US" dirty="0"/>
            </a:br>
            <a:r>
              <a:rPr lang="en-US" b="0" dirty="0"/>
              <a:t>Call2Recycle Canada, Inc. (Canada)</a:t>
            </a:r>
            <a:br>
              <a:rPr lang="en-US" b="0" dirty="0">
                <a:solidFill>
                  <a:schemeClr val="tx1"/>
                </a:solidFill>
              </a:rPr>
            </a:br>
            <a:r>
              <a:rPr lang="en-US" b="0" dirty="0"/>
              <a:t>jzenobio@call2recycle.ca</a:t>
            </a:r>
            <a:br>
              <a:rPr lang="en-US" b="0" dirty="0"/>
            </a:br>
            <a:r>
              <a:rPr lang="en-US" b="0" dirty="0"/>
              <a:t>or </a:t>
            </a:r>
            <a:br>
              <a:rPr lang="en-US" b="0" dirty="0"/>
            </a:br>
            <a:r>
              <a:rPr lang="en-US" b="0" dirty="0"/>
              <a:t>Carl Smith</a:t>
            </a:r>
            <a:br>
              <a:rPr lang="en-US" b="0" dirty="0"/>
            </a:br>
            <a:r>
              <a:rPr lang="en-US" b="0" dirty="0"/>
              <a:t>Call2Recycle, Inc. (US)</a:t>
            </a:r>
            <a:br>
              <a:rPr lang="en-US" b="0" dirty="0"/>
            </a:br>
            <a:r>
              <a:rPr lang="en-US" b="0" dirty="0"/>
              <a:t>csmith@call2recycle.org</a:t>
            </a:r>
            <a:br>
              <a:rPr lang="en-US" b="0" dirty="0"/>
            </a:br>
            <a:br>
              <a:rPr lang="en-US" b="0" dirty="0"/>
            </a:br>
            <a:br>
              <a:rPr lang="en-US" b="0" dirty="0"/>
            </a:br>
            <a:br>
              <a:rPr lang="en-US" b="0" dirty="0">
                <a:solidFill>
                  <a:schemeClr val="tx1"/>
                </a:solidFill>
              </a:rPr>
            </a:br>
            <a:br>
              <a:rPr lang="en-US" b="0"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76852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BD33146-3E83-46CC-A79C-D35F3E708905}"/>
              </a:ext>
            </a:extLst>
          </p:cNvPr>
          <p:cNvSpPr>
            <a:spLocks noGrp="1"/>
          </p:cNvSpPr>
          <p:nvPr>
            <p:ph type="body" sz="quarter" idx="11"/>
          </p:nvPr>
        </p:nvSpPr>
        <p:spPr/>
        <p:txBody>
          <a:bodyPr/>
          <a:lstStyle/>
          <a:p>
            <a:r>
              <a:rPr lang="en-US" dirty="0"/>
              <a:t>Appendix: Resources Page</a:t>
            </a:r>
          </a:p>
        </p:txBody>
      </p:sp>
      <p:graphicFrame>
        <p:nvGraphicFramePr>
          <p:cNvPr id="5" name="Table 4">
            <a:extLst>
              <a:ext uri="{FF2B5EF4-FFF2-40B4-BE49-F238E27FC236}">
                <a16:creationId xmlns:a16="http://schemas.microsoft.com/office/drawing/2014/main" id="{EBE594C1-E9A6-449D-91F4-15608705906A}"/>
              </a:ext>
            </a:extLst>
          </p:cNvPr>
          <p:cNvGraphicFramePr>
            <a:graphicFrameLocks noGrp="1"/>
          </p:cNvGraphicFramePr>
          <p:nvPr>
            <p:extLst>
              <p:ext uri="{D42A27DB-BD31-4B8C-83A1-F6EECF244321}">
                <p14:modId xmlns:p14="http://schemas.microsoft.com/office/powerpoint/2010/main" val="3819807526"/>
              </p:ext>
            </p:extLst>
          </p:nvPr>
        </p:nvGraphicFramePr>
        <p:xfrm>
          <a:off x="443418" y="1522262"/>
          <a:ext cx="8100507" cy="4492774"/>
        </p:xfrm>
        <a:graphic>
          <a:graphicData uri="http://schemas.openxmlformats.org/drawingml/2006/table">
            <a:tbl>
              <a:tblPr firstRow="1" bandRow="1">
                <a:tableStyleId>{073A0DAA-6AF3-43AB-8588-CEC1D06C72B9}</a:tableStyleId>
              </a:tblPr>
              <a:tblGrid>
                <a:gridCol w="1750525">
                  <a:extLst>
                    <a:ext uri="{9D8B030D-6E8A-4147-A177-3AD203B41FA5}">
                      <a16:colId xmlns:a16="http://schemas.microsoft.com/office/drawing/2014/main" val="1056471180"/>
                    </a:ext>
                  </a:extLst>
                </a:gridCol>
                <a:gridCol w="1871330">
                  <a:extLst>
                    <a:ext uri="{9D8B030D-6E8A-4147-A177-3AD203B41FA5}">
                      <a16:colId xmlns:a16="http://schemas.microsoft.com/office/drawing/2014/main" val="1703876767"/>
                    </a:ext>
                  </a:extLst>
                </a:gridCol>
                <a:gridCol w="4478652">
                  <a:extLst>
                    <a:ext uri="{9D8B030D-6E8A-4147-A177-3AD203B41FA5}">
                      <a16:colId xmlns:a16="http://schemas.microsoft.com/office/drawing/2014/main" val="3025775660"/>
                    </a:ext>
                  </a:extLst>
                </a:gridCol>
              </a:tblGrid>
              <a:tr h="382695">
                <a:tc>
                  <a:txBody>
                    <a:bodyPr/>
                    <a:lstStyle/>
                    <a:p>
                      <a:r>
                        <a:rPr lang="en-US" dirty="0">
                          <a:latin typeface="Arial" panose="020B0604020202020204" pitchFamily="34" charset="0"/>
                          <a:cs typeface="Arial" panose="020B0604020202020204" pitchFamily="34" charset="0"/>
                        </a:rPr>
                        <a:t>Source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166561"/>
                    </a:solidFill>
                  </a:tcPr>
                </a:tc>
                <a:tc>
                  <a:txBody>
                    <a:bodyPr/>
                    <a:lstStyle/>
                    <a:p>
                      <a:r>
                        <a:rPr lang="en-US" dirty="0">
                          <a:latin typeface="Arial" panose="020B0604020202020204" pitchFamily="34" charset="0"/>
                          <a:cs typeface="Arial" panose="020B0604020202020204" pitchFamily="34" charset="0"/>
                        </a:rPr>
                        <a:t>Document</a:t>
                      </a:r>
                    </a:p>
                  </a:txBody>
                  <a:tcPr>
                    <a:lnT w="12700" cap="flat" cmpd="sng" algn="ctr">
                      <a:solidFill>
                        <a:schemeClr val="tx1"/>
                      </a:solidFill>
                      <a:prstDash val="solid"/>
                      <a:round/>
                      <a:headEnd type="none" w="med" len="med"/>
                      <a:tailEnd type="none" w="med" len="med"/>
                    </a:lnT>
                    <a:solidFill>
                      <a:srgbClr val="166561"/>
                    </a:solidFill>
                  </a:tcPr>
                </a:tc>
                <a:tc>
                  <a:txBody>
                    <a:bodyPr/>
                    <a:lstStyle/>
                    <a:p>
                      <a:r>
                        <a:rPr lang="en-US" dirty="0">
                          <a:latin typeface="Arial" panose="020B0604020202020204" pitchFamily="34" charset="0"/>
                          <a:cs typeface="Arial" panose="020B0604020202020204" pitchFamily="34" charset="0"/>
                        </a:rPr>
                        <a:t>Link</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166561"/>
                    </a:solidFill>
                  </a:tcPr>
                </a:tc>
                <a:extLst>
                  <a:ext uri="{0D108BD9-81ED-4DB2-BD59-A6C34878D82A}">
                    <a16:rowId xmlns:a16="http://schemas.microsoft.com/office/drawing/2014/main" val="131013481"/>
                  </a:ext>
                </a:extLst>
              </a:tr>
              <a:tr h="597633">
                <a:tc>
                  <a:txBody>
                    <a:bodyPr/>
                    <a:lstStyle/>
                    <a:p>
                      <a:r>
                        <a:rPr lang="en-US" sz="1600" dirty="0">
                          <a:latin typeface="Arial" panose="020B0604020202020204" pitchFamily="34" charset="0"/>
                          <a:cs typeface="Arial" panose="020B0604020202020204" pitchFamily="34" charset="0"/>
                        </a:rPr>
                        <a:t>Ontario Government</a:t>
                      </a:r>
                    </a:p>
                  </a:txBody>
                  <a:tcPr anchor="ctr">
                    <a:lnL w="12700" cap="flat" cmpd="sng" algn="ctr">
                      <a:solidFill>
                        <a:schemeClr val="tx1"/>
                      </a:solidFill>
                      <a:prstDash val="solid"/>
                      <a:round/>
                      <a:headEnd type="none" w="med" len="med"/>
                      <a:tailEnd type="none" w="med" len="med"/>
                    </a:lnL>
                  </a:tcPr>
                </a:tc>
                <a:tc>
                  <a:txBody>
                    <a:bodyPr/>
                    <a:lstStyle/>
                    <a:p>
                      <a:r>
                        <a:rPr lang="en-US" sz="1600" dirty="0">
                          <a:latin typeface="Arial" panose="020B0604020202020204" pitchFamily="34" charset="0"/>
                          <a:cs typeface="Arial" panose="020B0604020202020204" pitchFamily="34" charset="0"/>
                        </a:rPr>
                        <a:t>Regulation Summary</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2"/>
                        </a:rPr>
                        <a:t>https://ero.ontario.ca/notice/019-0048</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11155001"/>
                  </a:ext>
                </a:extLst>
              </a:tr>
              <a:tr h="110090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Ontario Government</a:t>
                      </a:r>
                    </a:p>
                  </a:txBody>
                  <a:tcPr anchor="ctr">
                    <a:lnL w="12700" cap="flat" cmpd="sng" algn="ctr">
                      <a:solidFill>
                        <a:schemeClr val="tx1"/>
                      </a:solidFill>
                      <a:prstDash val="solid"/>
                      <a:round/>
                      <a:headEnd type="none" w="med" len="med"/>
                      <a:tailEnd type="none" w="med" len="med"/>
                    </a:lnL>
                  </a:tcPr>
                </a:tc>
                <a:tc>
                  <a:txBody>
                    <a:bodyPr/>
                    <a:lstStyle/>
                    <a:p>
                      <a:r>
                        <a:rPr lang="en-US" sz="1600" dirty="0">
                          <a:latin typeface="Arial" panose="020B0604020202020204" pitchFamily="34" charset="0"/>
                          <a:cs typeface="Arial" panose="020B0604020202020204" pitchFamily="34" charset="0"/>
                        </a:rPr>
                        <a:t>Draft Electrical &amp; Electronic Equipment Regulation </a:t>
                      </a:r>
                    </a:p>
                  </a:txBody>
                  <a:tcPr anchor="ctr"/>
                </a:tc>
                <a:tc>
                  <a:txBody>
                    <a:bodyPr/>
                    <a:lstStyle/>
                    <a:p>
                      <a:r>
                        <a:rPr lang="en-US" sz="1600" dirty="0">
                          <a:latin typeface="Arial" panose="020B0604020202020204" pitchFamily="34" charset="0"/>
                          <a:cs typeface="Arial" panose="020B0604020202020204" pitchFamily="34" charset="0"/>
                          <a:hlinkClick r:id="rId3"/>
                        </a:rPr>
                        <a:t>https://prod-environmental-registry.s3.amazonaws.com/2019-04/Electrical%20and%20Electronic%20Equipment_Consultation%20Version%20April%2026%202019.pdf</a:t>
                      </a:r>
                      <a:endParaRPr lang="en-US" sz="16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58823364"/>
                  </a:ext>
                </a:extLst>
              </a:tr>
              <a:tr h="13525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Ontario Government</a:t>
                      </a:r>
                    </a:p>
                  </a:txBody>
                  <a:tcPr anchor="ctr">
                    <a:lnL w="12700" cap="flat" cmpd="sng" algn="ctr">
                      <a:solidFill>
                        <a:schemeClr val="tx1"/>
                      </a:solidFill>
                      <a:prstDash val="solid"/>
                      <a:round/>
                      <a:headEnd type="none" w="med" len="med"/>
                      <a:tailEnd type="none" w="med" len="med"/>
                    </a:lnL>
                  </a:tcPr>
                </a:tc>
                <a:tc>
                  <a:txBody>
                    <a:bodyPr/>
                    <a:lstStyle/>
                    <a:p>
                      <a:r>
                        <a:rPr lang="en-US" sz="1600" dirty="0">
                          <a:latin typeface="Arial" panose="020B0604020202020204" pitchFamily="34" charset="0"/>
                          <a:cs typeface="Arial" panose="020B0604020202020204" pitchFamily="34" charset="0"/>
                        </a:rPr>
                        <a:t>Draft Battery Regulation</a:t>
                      </a:r>
                    </a:p>
                  </a:txBody>
                  <a:tcPr anchor="ctr"/>
                </a:tc>
                <a:tc>
                  <a:txBody>
                    <a:bodyPr/>
                    <a:lstStyle/>
                    <a:p>
                      <a:r>
                        <a:rPr lang="en-US" sz="1600" dirty="0">
                          <a:latin typeface="Arial" panose="020B0604020202020204" pitchFamily="34" charset="0"/>
                          <a:cs typeface="Arial" panose="020B0604020202020204" pitchFamily="34" charset="0"/>
                          <a:hlinkClick r:id="rId4"/>
                        </a:rPr>
                        <a:t>https://prod-environmental-registry.s3.amazonaws.com/2019-04/Batteries%20Regulation%20-%20Consultation%20Version%20April%2026%202019.pdf</a:t>
                      </a:r>
                      <a:endParaRPr lang="en-US" sz="16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4158819"/>
                  </a:ext>
                </a:extLst>
              </a:tr>
              <a:tr h="8492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Call2Recycle</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Ontario Key Considerations for Producers </a:t>
                      </a:r>
                    </a:p>
                  </a:txBody>
                  <a:tcPr anchor="ctr">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hlinkClick r:id="rId5"/>
                        </a:rPr>
                        <a:t>http://www.call2recycle.ca/download/22384/</a:t>
                      </a:r>
                      <a:endParaRPr lang="en-US" sz="16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5121508"/>
                  </a:ext>
                </a:extLst>
              </a:tr>
            </a:tbl>
          </a:graphicData>
        </a:graphic>
      </p:graphicFrame>
    </p:spTree>
    <p:extLst>
      <p:ext uri="{BB962C8B-B14F-4D97-AF65-F5344CB8AC3E}">
        <p14:creationId xmlns:p14="http://schemas.microsoft.com/office/powerpoint/2010/main" val="172910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FCDA9F-DD67-F844-8B96-5991EFF6420C}"/>
              </a:ext>
            </a:extLst>
          </p:cNvPr>
          <p:cNvSpPr>
            <a:spLocks noGrp="1"/>
          </p:cNvSpPr>
          <p:nvPr>
            <p:ph type="body" sz="quarter" idx="12"/>
          </p:nvPr>
        </p:nvSpPr>
        <p:spPr/>
        <p:txBody>
          <a:bodyPr/>
          <a:lstStyle/>
          <a:p>
            <a:pPr marL="685800" indent="-514350">
              <a:buFont typeface="+mj-lt"/>
              <a:buAutoNum type="alphaLcPeriod"/>
            </a:pPr>
            <a:r>
              <a:rPr lang="en-US" dirty="0"/>
              <a:t>Provide an overview of the draft Ontario battery regulations.</a:t>
            </a:r>
          </a:p>
          <a:p>
            <a:pPr marL="685800" indent="-514350">
              <a:buFont typeface="+mj-lt"/>
              <a:buAutoNum type="alphaLcPeriod"/>
            </a:pPr>
            <a:r>
              <a:rPr lang="en-US" dirty="0"/>
              <a:t>Highlight the areas you should understand, based on Call2Recycle’s extensive experience with battery recycling and other battery recycling regulations. </a:t>
            </a:r>
          </a:p>
          <a:p>
            <a:pPr marL="685800" indent="-514350">
              <a:buFont typeface="+mj-lt"/>
              <a:buAutoNum type="alphaLcPeriod"/>
            </a:pPr>
            <a:r>
              <a:rPr lang="en-US" dirty="0"/>
              <a:t>Outline the process to share your feedback and concerns.</a:t>
            </a:r>
          </a:p>
          <a:p>
            <a:pPr marL="685800" indent="-514350">
              <a:buFont typeface="+mj-lt"/>
              <a:buAutoNum type="alphaLcPeriod"/>
            </a:pPr>
            <a:r>
              <a:rPr lang="en-US" dirty="0"/>
              <a:t>Share Call2Recycle’s role and suggested next steps.</a:t>
            </a:r>
          </a:p>
          <a:p>
            <a:pPr lvl="1"/>
            <a:endParaRPr lang="en-US" dirty="0"/>
          </a:p>
        </p:txBody>
      </p:sp>
      <p:sp>
        <p:nvSpPr>
          <p:cNvPr id="3" name="Text Placeholder 2">
            <a:extLst>
              <a:ext uri="{FF2B5EF4-FFF2-40B4-BE49-F238E27FC236}">
                <a16:creationId xmlns:a16="http://schemas.microsoft.com/office/drawing/2014/main" id="{B9F48833-ACA2-684A-ABAB-448C35F2918A}"/>
              </a:ext>
            </a:extLst>
          </p:cNvPr>
          <p:cNvSpPr>
            <a:spLocks noGrp="1"/>
          </p:cNvSpPr>
          <p:nvPr>
            <p:ph type="body" sz="quarter" idx="11"/>
          </p:nvPr>
        </p:nvSpPr>
        <p:spPr>
          <a:xfrm>
            <a:off x="49620" y="842964"/>
            <a:ext cx="8924260" cy="669492"/>
          </a:xfrm>
        </p:spPr>
        <p:txBody>
          <a:bodyPr/>
          <a:lstStyle/>
          <a:p>
            <a:r>
              <a:rPr lang="en-US" b="1" dirty="0"/>
              <a:t> 1. Purpose of Today:</a:t>
            </a:r>
          </a:p>
        </p:txBody>
      </p:sp>
    </p:spTree>
    <p:extLst>
      <p:ext uri="{BB962C8B-B14F-4D97-AF65-F5344CB8AC3E}">
        <p14:creationId xmlns:p14="http://schemas.microsoft.com/office/powerpoint/2010/main" val="172921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FCDA9F-DD67-F844-8B96-5991EFF6420C}"/>
              </a:ext>
            </a:extLst>
          </p:cNvPr>
          <p:cNvSpPr>
            <a:spLocks noGrp="1"/>
          </p:cNvSpPr>
          <p:nvPr>
            <p:ph type="body" sz="quarter" idx="12"/>
          </p:nvPr>
        </p:nvSpPr>
        <p:spPr>
          <a:xfrm>
            <a:off x="357187" y="1332614"/>
            <a:ext cx="8186737" cy="5054009"/>
          </a:xfrm>
        </p:spPr>
        <p:txBody>
          <a:bodyPr/>
          <a:lstStyle/>
          <a:p>
            <a:pPr marL="628650">
              <a:buFont typeface="+mj-lt"/>
              <a:buAutoNum type="arabicPeriod"/>
            </a:pPr>
            <a:r>
              <a:rPr lang="en-US" dirty="0"/>
              <a:t>Waste diversion</a:t>
            </a:r>
          </a:p>
          <a:p>
            <a:pPr marL="628650">
              <a:buFont typeface="+mj-lt"/>
              <a:buAutoNum type="arabicPeriod"/>
            </a:pPr>
            <a:r>
              <a:rPr lang="en-US" dirty="0"/>
              <a:t>Resource recovery</a:t>
            </a:r>
          </a:p>
          <a:p>
            <a:pPr marL="628650">
              <a:buFont typeface="+mj-lt"/>
              <a:buAutoNum type="arabicPeriod"/>
            </a:pPr>
            <a:r>
              <a:rPr lang="en-US" dirty="0"/>
              <a:t>Sustainability</a:t>
            </a:r>
          </a:p>
          <a:p>
            <a:pPr marL="628650">
              <a:buFont typeface="+mj-lt"/>
              <a:buAutoNum type="arabicPeriod"/>
            </a:pPr>
            <a:r>
              <a:rPr lang="en-US" dirty="0"/>
              <a:t>Maximizing the collection and responsible management of batteries at their end of life</a:t>
            </a:r>
          </a:p>
          <a:p>
            <a:pPr marL="628650">
              <a:buFont typeface="+mj-lt"/>
              <a:buAutoNum type="arabicPeriod"/>
            </a:pPr>
            <a:r>
              <a:rPr lang="en-US" dirty="0"/>
              <a:t>Extended Producer Responsibility (EPR)</a:t>
            </a:r>
          </a:p>
          <a:p>
            <a:pPr marL="628650">
              <a:buFont typeface="+mj-lt"/>
              <a:buAutoNum type="arabicPeriod"/>
            </a:pPr>
            <a:r>
              <a:rPr lang="en-US" dirty="0"/>
              <a:t>Circular Economy</a:t>
            </a:r>
          </a:p>
          <a:p>
            <a:pPr marL="628650">
              <a:buFont typeface="+mj-lt"/>
              <a:buAutoNum type="arabicPeriod"/>
            </a:pPr>
            <a:r>
              <a:rPr lang="en-US" dirty="0"/>
              <a:t>Harmonization between jurisdictions</a:t>
            </a:r>
          </a:p>
          <a:p>
            <a:pPr marL="628650">
              <a:buFont typeface="+mj-lt"/>
              <a:buAutoNum type="arabicPeriod"/>
            </a:pPr>
            <a:r>
              <a:rPr lang="en-US" dirty="0"/>
              <a:t>Managing battery recycling regulations on behalf of 300+ companies in an efficient, safe, standardized, cost effective, transparent, national and accountable manner</a:t>
            </a:r>
          </a:p>
          <a:p>
            <a:pPr marL="628650">
              <a:buFont typeface="+mj-lt"/>
              <a:buAutoNum type="arabicPeriod"/>
            </a:pPr>
            <a:r>
              <a:rPr lang="en-US" dirty="0"/>
              <a:t>Supporting producers through Ontario’s transition and beyond </a:t>
            </a:r>
          </a:p>
          <a:p>
            <a:endParaRPr lang="en-US" dirty="0"/>
          </a:p>
        </p:txBody>
      </p:sp>
      <p:sp>
        <p:nvSpPr>
          <p:cNvPr id="3" name="Text Placeholder 2">
            <a:extLst>
              <a:ext uri="{FF2B5EF4-FFF2-40B4-BE49-F238E27FC236}">
                <a16:creationId xmlns:a16="http://schemas.microsoft.com/office/drawing/2014/main" id="{B9F48833-ACA2-684A-ABAB-448C35F2918A}"/>
              </a:ext>
            </a:extLst>
          </p:cNvPr>
          <p:cNvSpPr>
            <a:spLocks noGrp="1"/>
          </p:cNvSpPr>
          <p:nvPr>
            <p:ph type="body" sz="quarter" idx="11"/>
          </p:nvPr>
        </p:nvSpPr>
        <p:spPr>
          <a:xfrm>
            <a:off x="357188" y="842964"/>
            <a:ext cx="8616691" cy="669492"/>
          </a:xfrm>
        </p:spPr>
        <p:txBody>
          <a:bodyPr/>
          <a:lstStyle/>
          <a:p>
            <a:r>
              <a:rPr lang="en-US" b="1" dirty="0"/>
              <a:t> 1. Purpose of Today: Call2Recycle Remains Committed to…</a:t>
            </a:r>
          </a:p>
        </p:txBody>
      </p:sp>
      <p:sp>
        <p:nvSpPr>
          <p:cNvPr id="6" name="TextBox 5">
            <a:extLst>
              <a:ext uri="{FF2B5EF4-FFF2-40B4-BE49-F238E27FC236}">
                <a16:creationId xmlns:a16="http://schemas.microsoft.com/office/drawing/2014/main" id="{07F7915C-F30A-4A7C-BF40-FA42AF970C75}"/>
              </a:ext>
            </a:extLst>
          </p:cNvPr>
          <p:cNvSpPr txBox="1"/>
          <p:nvPr/>
        </p:nvSpPr>
        <p:spPr>
          <a:xfrm>
            <a:off x="5355411" y="10175358"/>
            <a:ext cx="1728000" cy="230832"/>
          </a:xfrm>
          <a:prstGeom prst="rect">
            <a:avLst/>
          </a:prstGeom>
          <a:ln>
            <a:solidFill>
              <a:schemeClr val="bg1">
                <a:alpha val="0"/>
              </a:schemeClr>
            </a:solidFill>
          </a:ln>
        </p:spPr>
        <p:txBody>
          <a:bodyPr wrap="square" rtlCol="0" anchor="t">
            <a:spAutoFit/>
          </a:bodyPr>
          <a:lstStyle/>
          <a:p>
            <a:r>
              <a:rPr lang="en-CA" sz="900">
                <a:hlinkClick r:id="rId3" tooltip="http://commons.wikimedia.org/wiki/File:Golden_star.svg"/>
              </a:rPr>
              <a:t>This Photo</a:t>
            </a:r>
            <a:r>
              <a:rPr lang="en-CA" sz="900"/>
              <a:t> by Unknown Author is licensed under </a:t>
            </a:r>
            <a:r>
              <a:rPr lang="en-CA" sz="900">
                <a:hlinkClick r:id="rId4" tooltip="https://creativecommons.org/licenses/by-sa/3.0/"/>
              </a:rPr>
              <a:t>CC BY-SA</a:t>
            </a:r>
            <a:endParaRPr lang="en-CA" sz="900"/>
          </a:p>
        </p:txBody>
      </p:sp>
      <p:pic>
        <p:nvPicPr>
          <p:cNvPr id="9" name="Picture 8" descr="A close up of a logo&#10;&#10;Description automatically generated">
            <a:extLst>
              <a:ext uri="{FF2B5EF4-FFF2-40B4-BE49-F238E27FC236}">
                <a16:creationId xmlns:a16="http://schemas.microsoft.com/office/drawing/2014/main" id="{B6B4DF3C-2D6D-495F-A0A2-73CA12559849}"/>
              </a:ext>
            </a:extLst>
          </p:cNvPr>
          <p:cNvPicPr>
            <a:picLocks noChangeAspect="1"/>
          </p:cNvPicPr>
          <p:nvPr/>
        </p:nvPicPr>
        <p:blipFill>
          <a:blip r:embed="rId5">
            <a:duotone>
              <a:prstClr val="black"/>
              <a:schemeClr val="accent2">
                <a:tint val="45000"/>
                <a:satMod val="400000"/>
              </a:schemeClr>
            </a:duotone>
            <a:extLst>
              <a:ext uri="{837473B0-CC2E-450A-ABE3-18F120FF3D39}">
                <a1611:picAttrSrcUrl xmlns:a1611="http://schemas.microsoft.com/office/drawing/2016/11/main" r:id="rId3"/>
              </a:ext>
            </a:extLst>
          </a:blip>
          <a:stretch>
            <a:fillRect/>
          </a:stretch>
        </p:blipFill>
        <p:spPr>
          <a:xfrm>
            <a:off x="6336061" y="5506120"/>
            <a:ext cx="310373" cy="297031"/>
          </a:xfrm>
          <a:prstGeom prst="rect">
            <a:avLst/>
          </a:prstGeom>
        </p:spPr>
      </p:pic>
      <p:pic>
        <p:nvPicPr>
          <p:cNvPr id="10" name="Picture 9" descr="A close up of a logo&#10;&#10;Description automatically generated">
            <a:extLst>
              <a:ext uri="{FF2B5EF4-FFF2-40B4-BE49-F238E27FC236}">
                <a16:creationId xmlns:a16="http://schemas.microsoft.com/office/drawing/2014/main" id="{8C6EE356-923E-489B-BF8F-3AF3282E37A1}"/>
              </a:ext>
            </a:extLst>
          </p:cNvPr>
          <p:cNvPicPr>
            <a:picLocks noChangeAspect="1"/>
          </p:cNvPicPr>
          <p:nvPr/>
        </p:nvPicPr>
        <p:blipFill>
          <a:blip r:embed="rId5">
            <a:duotone>
              <a:prstClr val="black"/>
              <a:schemeClr val="accent2">
                <a:tint val="45000"/>
                <a:satMod val="400000"/>
              </a:schemeClr>
            </a:duotone>
            <a:extLst>
              <a:ext uri="{837473B0-CC2E-450A-ABE3-18F120FF3D39}">
                <a1611:picAttrSrcUrl xmlns:a1611="http://schemas.microsoft.com/office/drawing/2016/11/main" r:id="rId3"/>
              </a:ext>
            </a:extLst>
          </a:blip>
          <a:stretch>
            <a:fillRect/>
          </a:stretch>
        </p:blipFill>
        <p:spPr>
          <a:xfrm>
            <a:off x="5166939" y="4313815"/>
            <a:ext cx="310373" cy="297031"/>
          </a:xfrm>
          <a:prstGeom prst="rect">
            <a:avLst/>
          </a:prstGeom>
        </p:spPr>
      </p:pic>
      <p:pic>
        <p:nvPicPr>
          <p:cNvPr id="11" name="Picture 10" descr="A close up of a logo&#10;&#10;Description automatically generated">
            <a:extLst>
              <a:ext uri="{FF2B5EF4-FFF2-40B4-BE49-F238E27FC236}">
                <a16:creationId xmlns:a16="http://schemas.microsoft.com/office/drawing/2014/main" id="{C6518219-4795-4C36-A00F-C751425DDEC5}"/>
              </a:ext>
            </a:extLst>
          </p:cNvPr>
          <p:cNvPicPr>
            <a:picLocks noChangeAspect="1"/>
          </p:cNvPicPr>
          <p:nvPr/>
        </p:nvPicPr>
        <p:blipFill>
          <a:blip r:embed="rId5">
            <a:duotone>
              <a:prstClr val="black"/>
              <a:schemeClr val="accent2">
                <a:tint val="45000"/>
                <a:satMod val="400000"/>
              </a:schemeClr>
            </a:duotone>
            <a:extLst>
              <a:ext uri="{837473B0-CC2E-450A-ABE3-18F120FF3D39}">
                <a1611:picAttrSrcUrl xmlns:a1611="http://schemas.microsoft.com/office/drawing/2016/11/main" r:id="rId3"/>
              </a:ext>
            </a:extLst>
          </a:blip>
          <a:stretch>
            <a:fillRect/>
          </a:stretch>
        </p:blipFill>
        <p:spPr>
          <a:xfrm>
            <a:off x="8068724" y="5889053"/>
            <a:ext cx="310373" cy="297031"/>
          </a:xfrm>
          <a:prstGeom prst="rect">
            <a:avLst/>
          </a:prstGeom>
        </p:spPr>
      </p:pic>
      <p:pic>
        <p:nvPicPr>
          <p:cNvPr id="4" name="Picture 3">
            <a:extLst>
              <a:ext uri="{FF2B5EF4-FFF2-40B4-BE49-F238E27FC236}">
                <a16:creationId xmlns:a16="http://schemas.microsoft.com/office/drawing/2014/main" id="{A9272B17-9E24-4670-9486-1B5819B58B9E}"/>
              </a:ext>
            </a:extLst>
          </p:cNvPr>
          <p:cNvPicPr>
            <a:picLocks noChangeAspect="1"/>
          </p:cNvPicPr>
          <p:nvPr/>
        </p:nvPicPr>
        <p:blipFill>
          <a:blip r:embed="rId6"/>
          <a:stretch>
            <a:fillRect/>
          </a:stretch>
        </p:blipFill>
        <p:spPr>
          <a:xfrm>
            <a:off x="5758248" y="3506282"/>
            <a:ext cx="310923" cy="292633"/>
          </a:xfrm>
          <a:prstGeom prst="rect">
            <a:avLst/>
          </a:prstGeom>
        </p:spPr>
      </p:pic>
    </p:spTree>
    <p:extLst>
      <p:ext uri="{BB962C8B-B14F-4D97-AF65-F5344CB8AC3E}">
        <p14:creationId xmlns:p14="http://schemas.microsoft.com/office/powerpoint/2010/main" val="144142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A02382-C9D2-5E44-84AC-CC1654508C31}"/>
              </a:ext>
            </a:extLst>
          </p:cNvPr>
          <p:cNvSpPr>
            <a:spLocks noGrp="1"/>
          </p:cNvSpPr>
          <p:nvPr>
            <p:ph type="body" sz="quarter" idx="12"/>
          </p:nvPr>
        </p:nvSpPr>
        <p:spPr>
          <a:xfrm>
            <a:off x="357187" y="1431852"/>
            <a:ext cx="8429625" cy="4756224"/>
          </a:xfrm>
        </p:spPr>
        <p:txBody>
          <a:bodyPr/>
          <a:lstStyle/>
          <a:p>
            <a:pPr>
              <a:buFont typeface="+mj-lt"/>
              <a:buAutoNum type="alphaLcPeriod"/>
            </a:pPr>
            <a:r>
              <a:rPr lang="en-CA" sz="1800" dirty="0"/>
              <a:t>Five (5) provinces in Canada have regulations regarding consumer battery recycling.</a:t>
            </a:r>
          </a:p>
          <a:p>
            <a:pPr>
              <a:buFont typeface="+mj-lt"/>
              <a:buAutoNum type="alphaLcPeriod"/>
            </a:pPr>
            <a:r>
              <a:rPr lang="en-CA" sz="1800" dirty="0"/>
              <a:t>Four (4) provinces have approved Call2Recycle as the official stewardship program based on expertise running effective recycling program.</a:t>
            </a:r>
          </a:p>
          <a:p>
            <a:pPr>
              <a:buFont typeface="+mj-lt"/>
              <a:buAutoNum type="alphaLcPeriod"/>
            </a:pPr>
            <a:r>
              <a:rPr lang="en-CA" sz="1800" dirty="0"/>
              <a:t>Ontario’s current battery program covers single use (including embedded in products). Mandated program is Stewardship Ontario. With support of stewards, Call2Recycle currently collects single-use and rechargeable batteries on a voluntary basis in the province.</a:t>
            </a:r>
          </a:p>
          <a:p>
            <a:pPr>
              <a:buFont typeface="+mj-lt"/>
              <a:buAutoNum type="alphaLcPeriod"/>
            </a:pPr>
            <a:r>
              <a:rPr lang="en-CA" sz="1800" dirty="0"/>
              <a:t>Separate draft regulations for batteries and electronics released in May 2019, to support the Resource Recovery and Circular Economy Act, 2016.</a:t>
            </a:r>
          </a:p>
          <a:p>
            <a:pPr>
              <a:buFont typeface="+mj-lt"/>
              <a:buAutoNum type="alphaLcPeriod"/>
            </a:pPr>
            <a:r>
              <a:rPr lang="en-CA" sz="1800" dirty="0"/>
              <a:t>USA-based licensees (stewards) are not financially obligated for regulated provinces (BC, MB, QC, PEI) per their license agreement.</a:t>
            </a:r>
            <a:endParaRPr lang="en-US" sz="1800" dirty="0"/>
          </a:p>
        </p:txBody>
      </p:sp>
      <p:sp>
        <p:nvSpPr>
          <p:cNvPr id="4" name="Text Placeholder 3">
            <a:extLst>
              <a:ext uri="{FF2B5EF4-FFF2-40B4-BE49-F238E27FC236}">
                <a16:creationId xmlns:a16="http://schemas.microsoft.com/office/drawing/2014/main" id="{45E4F3F1-819B-A64E-BA1D-938F485D80B8}"/>
              </a:ext>
            </a:extLst>
          </p:cNvPr>
          <p:cNvSpPr>
            <a:spLocks noGrp="1"/>
          </p:cNvSpPr>
          <p:nvPr>
            <p:ph type="body" sz="quarter" idx="11"/>
          </p:nvPr>
        </p:nvSpPr>
        <p:spPr/>
        <p:txBody>
          <a:bodyPr/>
          <a:lstStyle/>
          <a:p>
            <a:r>
              <a:rPr lang="en-US" b="1" dirty="0"/>
              <a:t>2. Purpose of Today: Current Ontario Context</a:t>
            </a:r>
          </a:p>
        </p:txBody>
      </p:sp>
    </p:spTree>
    <p:extLst>
      <p:ext uri="{BB962C8B-B14F-4D97-AF65-F5344CB8AC3E}">
        <p14:creationId xmlns:p14="http://schemas.microsoft.com/office/powerpoint/2010/main" val="404813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8BE99E-2B1C-614D-84E9-8EDC83013B89}"/>
              </a:ext>
            </a:extLst>
          </p:cNvPr>
          <p:cNvSpPr>
            <a:spLocks noGrp="1"/>
          </p:cNvSpPr>
          <p:nvPr>
            <p:ph type="body" sz="quarter" idx="12"/>
          </p:nvPr>
        </p:nvSpPr>
        <p:spPr>
          <a:xfrm>
            <a:off x="357187" y="1512456"/>
            <a:ext cx="8186737" cy="4888344"/>
          </a:xfrm>
        </p:spPr>
        <p:txBody>
          <a:bodyPr/>
          <a:lstStyle/>
          <a:p>
            <a:pPr>
              <a:buFont typeface="+mj-lt"/>
              <a:buAutoNum type="alphaLcPeriod"/>
            </a:pPr>
            <a:r>
              <a:rPr lang="en-CA" dirty="0"/>
              <a:t>Batteries and electronics will transition in July 2020 through an open market and direct approach.</a:t>
            </a:r>
          </a:p>
          <a:p>
            <a:pPr>
              <a:buFont typeface="+mj-lt"/>
              <a:buAutoNum type="alphaLcPeriod"/>
            </a:pPr>
            <a:r>
              <a:rPr lang="en-CA" dirty="0"/>
              <a:t>Draft regulations released on May 9</a:t>
            </a:r>
            <a:r>
              <a:rPr lang="en-CA" baseline="30000" dirty="0"/>
              <a:t>th</a:t>
            </a:r>
            <a:r>
              <a:rPr lang="en-CA" dirty="0"/>
              <a:t>.</a:t>
            </a:r>
            <a:r>
              <a:rPr lang="en-CA" baseline="30000" dirty="0"/>
              <a:t> </a:t>
            </a:r>
            <a:r>
              <a:rPr lang="en-CA" dirty="0"/>
              <a:t>Ministry welcomes comments for 45 days (until June 23</a:t>
            </a:r>
            <a:r>
              <a:rPr lang="en-CA" baseline="30000" dirty="0"/>
              <a:t>rd</a:t>
            </a:r>
            <a:r>
              <a:rPr lang="en-CA" dirty="0"/>
              <a:t>).</a:t>
            </a:r>
          </a:p>
          <a:p>
            <a:pPr>
              <a:buFont typeface="+mj-lt"/>
              <a:buAutoNum type="alphaLcPeriod"/>
            </a:pPr>
            <a:r>
              <a:rPr lang="en-CA" dirty="0"/>
              <a:t>The final regulation is anticipated in the fall of 2019.</a:t>
            </a:r>
          </a:p>
          <a:p>
            <a:pPr>
              <a:buFont typeface="+mj-lt"/>
              <a:buAutoNum type="alphaLcPeriod"/>
            </a:pPr>
            <a:r>
              <a:rPr lang="en-CA" dirty="0"/>
              <a:t>Additional and direct requirements on producers. </a:t>
            </a:r>
          </a:p>
          <a:p>
            <a:pPr>
              <a:buFont typeface="+mj-lt"/>
              <a:buAutoNum type="alphaLcPeriod"/>
            </a:pPr>
            <a:r>
              <a:rPr lang="en-CA" dirty="0"/>
              <a:t>Diversion rates set at 40% and increasing to 50% for single use and at 87% for rechargeable.</a:t>
            </a:r>
          </a:p>
          <a:p>
            <a:pPr>
              <a:buFont typeface="+mj-lt"/>
              <a:buAutoNum type="alphaLcPeriod"/>
            </a:pPr>
            <a:r>
              <a:rPr lang="en-CA" dirty="0"/>
              <a:t>Compliance required with pending Audit and Battery Processing Guidelines.</a:t>
            </a:r>
          </a:p>
          <a:p>
            <a:pPr>
              <a:buFont typeface="Arial" panose="020B0604020202020204" pitchFamily="34" charset="0"/>
              <a:buChar char="•"/>
            </a:pPr>
            <a:endParaRPr lang="en-CA" dirty="0"/>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D9715C71-C404-4441-83A2-7F6B339A98F2}"/>
              </a:ext>
            </a:extLst>
          </p:cNvPr>
          <p:cNvSpPr>
            <a:spLocks noGrp="1"/>
          </p:cNvSpPr>
          <p:nvPr>
            <p:ph type="body" sz="quarter" idx="11"/>
          </p:nvPr>
        </p:nvSpPr>
        <p:spPr/>
        <p:txBody>
          <a:bodyPr/>
          <a:lstStyle/>
          <a:p>
            <a:r>
              <a:rPr lang="en-US" b="1" dirty="0"/>
              <a:t>3. Draft Regulation Overview</a:t>
            </a:r>
          </a:p>
          <a:p>
            <a:endParaRPr lang="en-US" dirty="0"/>
          </a:p>
        </p:txBody>
      </p:sp>
    </p:spTree>
    <p:extLst>
      <p:ext uri="{BB962C8B-B14F-4D97-AF65-F5344CB8AC3E}">
        <p14:creationId xmlns:p14="http://schemas.microsoft.com/office/powerpoint/2010/main" val="1584460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28BE99E-2B1C-614D-84E9-8EDC83013B89}"/>
              </a:ext>
            </a:extLst>
          </p:cNvPr>
          <p:cNvSpPr>
            <a:spLocks noGrp="1"/>
          </p:cNvSpPr>
          <p:nvPr>
            <p:ph type="body" sz="quarter" idx="12"/>
          </p:nvPr>
        </p:nvSpPr>
        <p:spPr>
          <a:xfrm>
            <a:off x="357187" y="1512456"/>
            <a:ext cx="8186737" cy="4548187"/>
          </a:xfrm>
        </p:spPr>
        <p:txBody>
          <a:bodyPr/>
          <a:lstStyle/>
          <a:p>
            <a:pPr>
              <a:buFont typeface="+mj-lt"/>
              <a:buAutoNum type="alphaLcPeriod" startAt="7"/>
            </a:pPr>
            <a:r>
              <a:rPr lang="en-CA" dirty="0"/>
              <a:t>The regulation includes single-use and rechargeable; large batteries, including automotive lead acid and EV; and embedded batteries, except for those in electronics based on a weight threshold not categories.</a:t>
            </a:r>
          </a:p>
          <a:p>
            <a:pPr>
              <a:buFont typeface="+mj-lt"/>
              <a:buAutoNum type="alphaLcPeriod" startAt="7"/>
            </a:pPr>
            <a:r>
              <a:rPr lang="en-CA" dirty="0"/>
              <a:t>Allows for visible fees to consumers, with conditions.</a:t>
            </a:r>
          </a:p>
          <a:p>
            <a:pPr>
              <a:buFont typeface="+mj-lt"/>
              <a:buAutoNum type="alphaLcPeriod" startAt="7"/>
            </a:pPr>
            <a:r>
              <a:rPr lang="en-CA" dirty="0"/>
              <a:t>Electronics product categories expanded to include items such as power tools, outdoor power equipment, medical equipment, small appliances, etc., but regulation has no related diversion targets</a:t>
            </a:r>
            <a:r>
              <a:rPr lang="en-CA" sz="2400" dirty="0"/>
              <a:t>.</a:t>
            </a:r>
          </a:p>
          <a:p>
            <a:pPr>
              <a:buFont typeface="+mj-lt"/>
              <a:buAutoNum type="alphaLcPeriod" startAt="7"/>
            </a:pPr>
            <a:r>
              <a:rPr lang="en-CA" dirty="0"/>
              <a:t>Stewardship model is still allowed; however, unlike other regulated provinces, certain obligations are required directly by the producers. </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D9715C71-C404-4441-83A2-7F6B339A98F2}"/>
              </a:ext>
            </a:extLst>
          </p:cNvPr>
          <p:cNvSpPr>
            <a:spLocks noGrp="1"/>
          </p:cNvSpPr>
          <p:nvPr>
            <p:ph type="body" sz="quarter" idx="11"/>
          </p:nvPr>
        </p:nvSpPr>
        <p:spPr/>
        <p:txBody>
          <a:bodyPr/>
          <a:lstStyle/>
          <a:p>
            <a:r>
              <a:rPr lang="en-US" b="1" dirty="0"/>
              <a:t>3. Draft Regulation Overview</a:t>
            </a:r>
          </a:p>
          <a:p>
            <a:endParaRPr lang="en-US" dirty="0"/>
          </a:p>
        </p:txBody>
      </p:sp>
    </p:spTree>
    <p:extLst>
      <p:ext uri="{BB962C8B-B14F-4D97-AF65-F5344CB8AC3E}">
        <p14:creationId xmlns:p14="http://schemas.microsoft.com/office/powerpoint/2010/main" val="374126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BAA2E-C6CF-3346-BED5-F7ABED5A33DA}"/>
              </a:ext>
            </a:extLst>
          </p:cNvPr>
          <p:cNvSpPr>
            <a:spLocks noGrp="1"/>
          </p:cNvSpPr>
          <p:nvPr>
            <p:ph type="body" sz="quarter" idx="12"/>
          </p:nvPr>
        </p:nvSpPr>
        <p:spPr>
          <a:xfrm>
            <a:off x="357187" y="1466849"/>
            <a:ext cx="8186737" cy="4548187"/>
          </a:xfrm>
        </p:spPr>
        <p:txBody>
          <a:bodyPr/>
          <a:lstStyle/>
          <a:p>
            <a:pPr>
              <a:buFont typeface="+mj-lt"/>
              <a:buAutoNum type="alphaLcPeriod"/>
            </a:pPr>
            <a:r>
              <a:rPr lang="en-CA" sz="2200" dirty="0"/>
              <a:t>“</a:t>
            </a:r>
            <a:r>
              <a:rPr lang="en-CA" dirty="0"/>
              <a:t>Producers” of batteries are environmentally accountable and financially responsible for their products at end of life . Responsibility determined by following hierarchy:</a:t>
            </a:r>
          </a:p>
          <a:p>
            <a:pPr>
              <a:buFont typeface="+mj-lt"/>
              <a:buAutoNum type="alphaLcPeriod"/>
            </a:pPr>
            <a:endParaRPr lang="en-CA" dirty="0">
              <a:solidFill>
                <a:srgbClr val="FF0000"/>
              </a:solidFill>
            </a:endParaRPr>
          </a:p>
          <a:p>
            <a:pPr>
              <a:buFont typeface="+mj-lt"/>
              <a:buAutoNum type="alphaLcPeriod"/>
            </a:pPr>
            <a:endParaRPr lang="en-CA" dirty="0">
              <a:solidFill>
                <a:srgbClr val="FF0000"/>
              </a:solidFill>
            </a:endParaRPr>
          </a:p>
          <a:p>
            <a:pPr>
              <a:buFont typeface="+mj-lt"/>
              <a:buAutoNum type="alphaLcPeriod"/>
            </a:pPr>
            <a:endParaRPr lang="en-CA" dirty="0">
              <a:solidFill>
                <a:srgbClr val="FF0000"/>
              </a:solidFill>
            </a:endParaRPr>
          </a:p>
          <a:p>
            <a:pPr>
              <a:buFont typeface="+mj-lt"/>
              <a:buAutoNum type="alphaLcPeriod"/>
            </a:pPr>
            <a:r>
              <a:rPr lang="en-CA" dirty="0"/>
              <a:t>Responsible for single-use, rechargeable, large batteries, and embedded batteries except for those in electronics regulation.</a:t>
            </a:r>
          </a:p>
          <a:p>
            <a:pPr>
              <a:buFont typeface="+mj-lt"/>
              <a:buAutoNum type="alphaLcPeriod"/>
            </a:pPr>
            <a:r>
              <a:rPr lang="en-CA" dirty="0"/>
              <a:t>Producers must report their annual audited sales and performance directly to the Authority within 90 days of year end. Call2Recycle can support your reporting requirements up to actual reporting. </a:t>
            </a:r>
          </a:p>
        </p:txBody>
      </p:sp>
      <p:sp>
        <p:nvSpPr>
          <p:cNvPr id="4" name="Text Placeholder 3">
            <a:extLst>
              <a:ext uri="{FF2B5EF4-FFF2-40B4-BE49-F238E27FC236}">
                <a16:creationId xmlns:a16="http://schemas.microsoft.com/office/drawing/2014/main" id="{C3A045FB-8108-AD4A-9439-7C7D804AC45B}"/>
              </a:ext>
            </a:extLst>
          </p:cNvPr>
          <p:cNvSpPr>
            <a:spLocks noGrp="1"/>
          </p:cNvSpPr>
          <p:nvPr>
            <p:ph type="body" sz="quarter" idx="11"/>
          </p:nvPr>
        </p:nvSpPr>
        <p:spPr/>
        <p:txBody>
          <a:bodyPr/>
          <a:lstStyle/>
          <a:p>
            <a:r>
              <a:rPr lang="en-US" b="1" dirty="0"/>
              <a:t>3. Draft Regulations Overview: Producer Responsibility</a:t>
            </a:r>
          </a:p>
        </p:txBody>
      </p:sp>
      <p:pic>
        <p:nvPicPr>
          <p:cNvPr id="5" name="Picture 4">
            <a:extLst>
              <a:ext uri="{FF2B5EF4-FFF2-40B4-BE49-F238E27FC236}">
                <a16:creationId xmlns:a16="http://schemas.microsoft.com/office/drawing/2014/main" id="{9DEE7E4F-3530-C84A-ACC9-CE5906FD137C}"/>
              </a:ext>
            </a:extLst>
          </p:cNvPr>
          <p:cNvPicPr>
            <a:picLocks noChangeAspect="1"/>
          </p:cNvPicPr>
          <p:nvPr/>
        </p:nvPicPr>
        <p:blipFill>
          <a:blip r:embed="rId3"/>
          <a:stretch>
            <a:fillRect/>
          </a:stretch>
        </p:blipFill>
        <p:spPr>
          <a:xfrm>
            <a:off x="357188" y="2673471"/>
            <a:ext cx="8292137" cy="1232762"/>
          </a:xfrm>
          <a:prstGeom prst="rect">
            <a:avLst/>
          </a:prstGeom>
        </p:spPr>
      </p:pic>
    </p:spTree>
    <p:extLst>
      <p:ext uri="{BB962C8B-B14F-4D97-AF65-F5344CB8AC3E}">
        <p14:creationId xmlns:p14="http://schemas.microsoft.com/office/powerpoint/2010/main" val="3860339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819979-7E3A-8F48-8607-160B9F1F3706}"/>
              </a:ext>
            </a:extLst>
          </p:cNvPr>
          <p:cNvSpPr>
            <a:spLocks noGrp="1"/>
          </p:cNvSpPr>
          <p:nvPr>
            <p:ph type="body" sz="quarter" idx="12"/>
          </p:nvPr>
        </p:nvSpPr>
        <p:spPr>
          <a:xfrm>
            <a:off x="357188" y="1352257"/>
            <a:ext cx="8186737" cy="4902239"/>
          </a:xfrm>
        </p:spPr>
        <p:txBody>
          <a:bodyPr/>
          <a:lstStyle/>
          <a:p>
            <a:pPr marL="0" indent="0">
              <a:buNone/>
            </a:pPr>
            <a:endParaRPr lang="en-US" b="1" dirty="0"/>
          </a:p>
          <a:p>
            <a:pPr marL="0" indent="0">
              <a:buNone/>
            </a:pPr>
            <a:r>
              <a:rPr lang="en-US" b="1" dirty="0"/>
              <a:t>Obligated Producer: </a:t>
            </a:r>
            <a:r>
              <a:rPr lang="en-US" dirty="0"/>
              <a:t>The definition is not completely clear and in many cases there may be several distributors, either directly or online (we support inclusion of online producers). Domicile expanded to Canadian basis for obligated producer vs. provincial like other provinces.</a:t>
            </a:r>
          </a:p>
          <a:p>
            <a:pPr marL="0" indent="0">
              <a:buNone/>
            </a:pPr>
            <a:endParaRPr lang="en-US" b="1" dirty="0"/>
          </a:p>
          <a:p>
            <a:pPr marL="342900" indent="-342900">
              <a:buFont typeface="Wingdings" panose="05000000000000000000" pitchFamily="2" charset="2"/>
              <a:buChar char="Ø"/>
            </a:pPr>
            <a:r>
              <a:rPr lang="en-US" b="1" dirty="0"/>
              <a:t>Implications</a:t>
            </a:r>
            <a:r>
              <a:rPr lang="en-US" dirty="0"/>
              <a:t>: Uncertainty regarding which entity is reporting and paying. Customer and supply chain reviews will need to occur. Cost and complexity. Identifying and policing potential “free riders” falls directly with Authority. </a:t>
            </a:r>
            <a:endParaRPr lang="en-US" sz="1800" dirty="0"/>
          </a:p>
        </p:txBody>
      </p:sp>
      <p:sp>
        <p:nvSpPr>
          <p:cNvPr id="3" name="Text Placeholder 2">
            <a:extLst>
              <a:ext uri="{FF2B5EF4-FFF2-40B4-BE49-F238E27FC236}">
                <a16:creationId xmlns:a16="http://schemas.microsoft.com/office/drawing/2014/main" id="{49B56FE0-A628-8244-9CAB-6B1E6FB9CF05}"/>
              </a:ext>
            </a:extLst>
          </p:cNvPr>
          <p:cNvSpPr>
            <a:spLocks noGrp="1"/>
          </p:cNvSpPr>
          <p:nvPr>
            <p:ph type="body" sz="quarter" idx="11"/>
          </p:nvPr>
        </p:nvSpPr>
        <p:spPr/>
        <p:txBody>
          <a:bodyPr/>
          <a:lstStyle/>
          <a:p>
            <a:r>
              <a:rPr lang="en-US" b="1" dirty="0"/>
              <a:t>4. Key Areas of Concern: Obligated Producer </a:t>
            </a:r>
          </a:p>
        </p:txBody>
      </p:sp>
    </p:spTree>
    <p:extLst>
      <p:ext uri="{BB962C8B-B14F-4D97-AF65-F5344CB8AC3E}">
        <p14:creationId xmlns:p14="http://schemas.microsoft.com/office/powerpoint/2010/main" val="2605810723"/>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ln>
          <a:solidFill>
            <a:schemeClr val="bg1">
              <a:alpha val="0"/>
            </a:schemeClr>
          </a:solidFill>
        </a:ln>
      </a:spPr>
      <a:bodyPr anchor="t"/>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5619</TotalTime>
  <Words>1817</Words>
  <Application>Microsoft Office PowerPoint</Application>
  <PresentationFormat>On-screen Show (4:3)</PresentationFormat>
  <Paragraphs>188</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55 Helvetica Roman</vt:lpstr>
      <vt:lpstr>Arial</vt:lpstr>
      <vt:lpstr>Calibri</vt:lpstr>
      <vt:lpstr>Wingdings</vt:lpstr>
      <vt:lpstr>Default Theme</vt:lpstr>
      <vt:lpstr>Call2recycle’s steward guide to Ontario’s proposed Battery Regulation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vt:lpstr>
      <vt:lpstr>For additional information, please contact:  Joe Zenobio Call2Recycle Canada, Inc. (Canada) jzenobio@call2recycle.ca or  Carl Smith Call2Recycle, Inc. (US) csmith@call2recycle.org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GENERAL MEETING</dc:title>
  <dc:creator>Fiona Bishop Johnston</dc:creator>
  <cp:lastModifiedBy>Fiona Bishop Johnston</cp:lastModifiedBy>
  <cp:revision>63</cp:revision>
  <cp:lastPrinted>2019-06-13T15:35:08Z</cp:lastPrinted>
  <dcterms:created xsi:type="dcterms:W3CDTF">2019-05-28T19:47:48Z</dcterms:created>
  <dcterms:modified xsi:type="dcterms:W3CDTF">2019-06-13T15:35:21Z</dcterms:modified>
</cp:coreProperties>
</file>